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53.xml" ContentType="application/vnd.openxmlformats-officedocument.presentationml.tags+xml"/>
  <Override PartName="/ppt/tags/tag5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58.xml" ContentType="application/vnd.openxmlformats-officedocument.presentationml.tags+xml"/>
  <Override PartName="/ppt/notesSlides/notesSlide17.xml" ContentType="application/vnd.openxmlformats-officedocument.presentationml.notesSlide+xml"/>
  <Override PartName="/ppt/tags/tag5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23"/>
  </p:notesMasterIdLst>
  <p:sldIdLst>
    <p:sldId id="276" r:id="rId3"/>
    <p:sldId id="298" r:id="rId4"/>
    <p:sldId id="278" r:id="rId5"/>
    <p:sldId id="317" r:id="rId6"/>
    <p:sldId id="282" r:id="rId7"/>
    <p:sldId id="344" r:id="rId8"/>
    <p:sldId id="340" r:id="rId9"/>
    <p:sldId id="283" r:id="rId10"/>
    <p:sldId id="335" r:id="rId11"/>
    <p:sldId id="336" r:id="rId12"/>
    <p:sldId id="286" r:id="rId13"/>
    <p:sldId id="337" r:id="rId14"/>
    <p:sldId id="341" r:id="rId15"/>
    <p:sldId id="342" r:id="rId16"/>
    <p:sldId id="343" r:id="rId17"/>
    <p:sldId id="292" r:id="rId18"/>
    <p:sldId id="293" r:id="rId19"/>
    <p:sldId id="294" r:id="rId20"/>
    <p:sldId id="334" r:id="rId21"/>
    <p:sldId id="34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D3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zxy\Desktop\&#26032;&#24314;%20XLSX%20&#24037;&#20316;&#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zxy\Desktop\&#26032;&#24314;%20XLSX%20&#24037;&#20316;&#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zxy\Desktop\&#26032;&#24314;%20XLSX%20&#24037;&#20316;&#3492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99999999999997E-2"/>
          <c:y val="1.2044290065294229E-2"/>
          <c:w val="0.860759493670886"/>
          <c:h val="0.79551179299290098"/>
        </c:manualLayout>
      </c:layout>
      <c:barChart>
        <c:barDir val="col"/>
        <c:grouping val="clustered"/>
        <c:varyColors val="0"/>
        <c:ser>
          <c:idx val="0"/>
          <c:order val="0"/>
          <c:tx>
            <c:strRef>
              <c:f>Sheet1!$B$1</c:f>
              <c:strCache>
                <c:ptCount val="1"/>
                <c:pt idx="0">
                  <c:v>存在</c:v>
                </c:pt>
              </c:strCache>
            </c:strRef>
          </c:tx>
          <c:spPr>
            <a:solidFill>
              <a:schemeClr val="accent1"/>
            </a:solidFill>
            <a:ln>
              <a:noFill/>
            </a:ln>
            <a:effectLst/>
          </c:spPr>
          <c:invertIfNegative val="0"/>
          <c:dLbls>
            <c:dLbl>
              <c:idx val="0"/>
              <c:tx>
                <c:rich>
                  <a:bodyPr/>
                  <a:lstStyle/>
                  <a:p>
                    <a:r>
                      <a:rPr lang="en-US" altLang="zh-CN">
                        <a:latin typeface="微软雅黑" panose="020B0503020204020204" pitchFamily="34" charset="-122"/>
                        <a:ea typeface="微软雅黑" panose="020B0503020204020204" pitchFamily="34" charset="-122"/>
                      </a:rPr>
                      <a:t>64.38</a:t>
                    </a:r>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35210768685795302"/>
                      <c:h val="8.6477217050465502E-2"/>
                    </c:manualLayout>
                  </c15:layout>
                  <c15:showDataLabelsRange val="0"/>
                </c:ext>
                <c:ext xmlns:c16="http://schemas.microsoft.com/office/drawing/2014/chart" uri="{C3380CC4-5D6E-409C-BE32-E72D297353CC}">
                  <c16:uniqueId val="{00000000-880B-4A0B-B1CD-42601BCD8134}"/>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类别 1</c:v>
                </c:pt>
              </c:strCache>
            </c:strRef>
          </c:cat>
          <c:val>
            <c:numRef>
              <c:f>Sheet1!$B$2:$B$5</c:f>
              <c:numCache>
                <c:formatCode>0.00%</c:formatCode>
                <c:ptCount val="1"/>
                <c:pt idx="0">
                  <c:v>0.64380000000000004</c:v>
                </c:pt>
              </c:numCache>
            </c:numRef>
          </c:val>
          <c:extLst>
            <c:ext xmlns:c16="http://schemas.microsoft.com/office/drawing/2014/chart" uri="{C3380CC4-5D6E-409C-BE32-E72D297353CC}">
              <c16:uniqueId val="{00000001-880B-4A0B-B1CD-42601BCD8134}"/>
            </c:ext>
          </c:extLst>
        </c:ser>
        <c:ser>
          <c:idx val="1"/>
          <c:order val="1"/>
          <c:tx>
            <c:strRef>
              <c:f>Sheet1!$C$1</c:f>
              <c:strCache>
                <c:ptCount val="1"/>
                <c:pt idx="0">
                  <c:v>不存在</c:v>
                </c:pt>
              </c:strCache>
            </c:strRef>
          </c:tx>
          <c:spPr>
            <a:solidFill>
              <a:schemeClr val="accent2"/>
            </a:solidFill>
            <a:ln>
              <a:noFill/>
            </a:ln>
            <a:effectLst/>
          </c:spPr>
          <c:invertIfNegative val="0"/>
          <c:dLbls>
            <c:dLbl>
              <c:idx val="0"/>
              <c:layout>
                <c:manualLayout>
                  <c:x val="3.01098122564648E-2"/>
                  <c:y val="2.08231259186673E-2"/>
                </c:manualLayout>
              </c:layout>
              <c:tx>
                <c:rich>
                  <a:bodyPr/>
                  <a:lstStyle/>
                  <a:p>
                    <a:r>
                      <a:rPr lang="en-US" altLang="zh-CN">
                        <a:latin typeface="微软雅黑" panose="020B0503020204020204" pitchFamily="34" charset="-122"/>
                        <a:ea typeface="微软雅黑" panose="020B0503020204020204" pitchFamily="34" charset="-122"/>
                      </a:rPr>
                      <a:t>35.62%</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34240506329113901"/>
                      <c:h val="8.5642317380352606E-2"/>
                    </c:manualLayout>
                  </c15:layout>
                  <c15:showDataLabelsRange val="0"/>
                </c:ext>
                <c:ext xmlns:c16="http://schemas.microsoft.com/office/drawing/2014/chart" uri="{C3380CC4-5D6E-409C-BE32-E72D297353CC}">
                  <c16:uniqueId val="{00000002-880B-4A0B-B1CD-42601BCD8134}"/>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类别 1</c:v>
                </c:pt>
              </c:strCache>
            </c:strRef>
          </c:cat>
          <c:val>
            <c:numRef>
              <c:f>Sheet1!$C$2:$C$5</c:f>
              <c:numCache>
                <c:formatCode>0.00%</c:formatCode>
                <c:ptCount val="1"/>
                <c:pt idx="0">
                  <c:v>0.35620000000000002</c:v>
                </c:pt>
              </c:numCache>
            </c:numRef>
          </c:val>
          <c:extLst>
            <c:ext xmlns:c16="http://schemas.microsoft.com/office/drawing/2014/chart" uri="{C3380CC4-5D6E-409C-BE32-E72D297353CC}">
              <c16:uniqueId val="{00000003-880B-4A0B-B1CD-42601BCD8134}"/>
            </c:ext>
          </c:extLst>
        </c:ser>
        <c:dLbls>
          <c:showLegendKey val="0"/>
          <c:showVal val="1"/>
          <c:showCatName val="0"/>
          <c:showSerName val="0"/>
          <c:showPercent val="0"/>
          <c:showBubbleSize val="0"/>
        </c:dLbls>
        <c:gapWidth val="219"/>
        <c:axId val="491756297"/>
        <c:axId val="539277961"/>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系列 3</c:v>
                      </c:pt>
                    </c:strCache>
                  </c:strRef>
                </c:tx>
                <c:spPr>
                  <a:solidFill>
                    <a:schemeClr val="accent3"/>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Sheet1!$A$2:$A$5</c15:sqref>
                        </c15:formulaRef>
                      </c:ext>
                    </c:extLst>
                    <c:strCache>
                      <c:ptCount val="1"/>
                      <c:pt idx="0">
                        <c:v>类别 1</c:v>
                      </c:pt>
                    </c:strCache>
                  </c:strRef>
                </c:cat>
                <c:val>
                  <c:numRef>
                    <c:extLst>
                      <c:ext uri="{02D57815-91ED-43cb-92C2-25804820EDAC}">
                        <c15:formulaRef>
                          <c15:sqref>Sheet1!$D$2:$D$5</c15:sqref>
                        </c15:formulaRef>
                      </c:ext>
                    </c:extLst>
                    <c:numCache>
                      <c:formatCode>General</c:formatCode>
                      <c:ptCount val="1"/>
                      <c:pt idx="0">
                        <c:v>2</c:v>
                      </c:pt>
                    </c:numCache>
                  </c:numRef>
                </c:val>
                <c:extLst>
                  <c:ext xmlns:c16="http://schemas.microsoft.com/office/drawing/2014/chart" uri="{C3380CC4-5D6E-409C-BE32-E72D297353CC}">
                    <c16:uniqueId val="{00000004-880B-4A0B-B1CD-42601BCD8134}"/>
                  </c:ext>
                </c:extLst>
              </c15:ser>
            </c15:filteredBarSeries>
          </c:ext>
        </c:extLst>
      </c:barChart>
      <c:catAx>
        <c:axId val="491756297"/>
        <c:scaling>
          <c:orientation val="minMax"/>
        </c:scaling>
        <c:delete val="1"/>
        <c:axPos val="b"/>
        <c:numFmt formatCode="General" sourceLinked="0"/>
        <c:majorTickMark val="out"/>
        <c:minorTickMark val="none"/>
        <c:tickLblPos val="nextTo"/>
        <c:crossAx val="539277961"/>
        <c:crosses val="autoZero"/>
        <c:auto val="1"/>
        <c:lblAlgn val="ctr"/>
        <c:lblOffset val="100"/>
        <c:noMultiLvlLbl val="0"/>
      </c:catAx>
      <c:valAx>
        <c:axId val="539277961"/>
        <c:scaling>
          <c:orientation val="minMax"/>
        </c:scaling>
        <c:delete val="1"/>
        <c:axPos val="l"/>
        <c:numFmt formatCode="0.00%" sourceLinked="1"/>
        <c:majorTickMark val="out"/>
        <c:minorTickMark val="none"/>
        <c:tickLblPos val="nextTo"/>
        <c:crossAx val="491756297"/>
        <c:crosses val="autoZero"/>
        <c:crossBetween val="between"/>
      </c:valAx>
      <c:spPr>
        <a:noFill/>
        <a:ln>
          <a:noFill/>
        </a:ln>
        <a:effectLst/>
      </c:spPr>
    </c:plotArea>
    <c:legend>
      <c:legendPos val="b"/>
      <c:layout>
        <c:manualLayout>
          <c:xMode val="edge"/>
          <c:yMode val="edge"/>
          <c:x val="0.27405063291139198"/>
          <c:y val="0.840622853217312"/>
          <c:w val="0.45221518987341802"/>
          <c:h val="0.13189832837188001"/>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a:latin typeface="微软雅黑" panose="020B0503020204020204" pitchFamily="34" charset="-122"/>
                <a:ea typeface="微软雅黑" panose="020B0503020204020204" pitchFamily="34" charset="-122"/>
              </a:rPr>
              <a:t>对邻里关系的要求</a:t>
            </a:r>
          </a:p>
        </c:rich>
      </c:tx>
      <c:layout>
        <c:manualLayout>
          <c:xMode val="edge"/>
          <c:yMode val="edge"/>
          <c:x val="0.18595454897746722"/>
          <c:y val="9.6195969689835292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对邻里关系的要求</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847-4060-9E4D-8FF2110EBD4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847-4060-9E4D-8FF2110EBD44}"/>
              </c:ext>
            </c:extLst>
          </c:dPt>
          <c:dLbls>
            <c:dLbl>
              <c:idx val="0"/>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extLst>
                <c:ext xmlns:c16="http://schemas.microsoft.com/office/drawing/2014/chart" uri="{C3380CC4-5D6E-409C-BE32-E72D297353CC}">
                  <c16:uniqueId val="{00000001-F847-4060-9E4D-8FF2110EBD44}"/>
                </c:ext>
              </c:extLst>
            </c:dLbl>
            <c:dLbl>
              <c:idx val="1"/>
              <c:tx>
                <c:rich>
                  <a:bodyPr/>
                  <a:lstStyle/>
                  <a:p>
                    <a:r>
                      <a:rPr lang="en-US" altLang="zh-CN">
                        <a:solidFill>
                          <a:schemeClr val="bg1"/>
                        </a:solidFill>
                      </a:rPr>
                      <a:t>27.27%</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F847-4060-9E4D-8FF2110EBD44}"/>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和谐友善</c:v>
                </c:pt>
                <c:pt idx="1">
                  <c:v>其他</c:v>
                </c:pt>
              </c:strCache>
            </c:strRef>
          </c:cat>
          <c:val>
            <c:numRef>
              <c:f>Sheet1!$B$2:$B$5</c:f>
              <c:numCache>
                <c:formatCode>0.00%</c:formatCode>
                <c:ptCount val="2"/>
                <c:pt idx="0">
                  <c:v>0.72729999999999995</c:v>
                </c:pt>
                <c:pt idx="1">
                  <c:v>0.2727</c:v>
                </c:pt>
              </c:numCache>
            </c:numRef>
          </c:val>
          <c:extLst>
            <c:ext xmlns:c16="http://schemas.microsoft.com/office/drawing/2014/chart" uri="{C3380CC4-5D6E-409C-BE32-E72D297353CC}">
              <c16:uniqueId val="{00000004-F847-4060-9E4D-8FF2110EBD4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000" b="0" i="0" u="none" strike="noStrike" kern="1200" spc="0" baseline="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pPr>
            <a:r>
              <a:rPr lang="en-US" altLang="zh-CN" sz="100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2019.6</a:t>
            </a:r>
            <a:r>
              <a:rPr lang="zh-CN" altLang="en-US" sz="100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统计网民年龄结构</a:t>
            </a:r>
          </a:p>
        </c:rich>
      </c:tx>
      <c:overlay val="0"/>
      <c:spPr>
        <a:noFill/>
        <a:ln>
          <a:noFill/>
        </a:ln>
        <a:effectLst/>
      </c:spPr>
      <c:txPr>
        <a:bodyPr rot="0" spcFirstLastPara="0" vertOverflow="ellipsis" vert="horz" wrap="square" anchor="ctr" anchorCtr="1"/>
        <a:lstStyle/>
        <a:p>
          <a:pPr defTabSz="914400">
            <a:defRPr lang="zh-CN" sz="1000" b="0" i="0" u="none" strike="noStrike" kern="1200" spc="0" baseline="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pPr>
          <a:endParaRPr lang="zh-CN"/>
        </a:p>
      </c:txPr>
    </c:title>
    <c:autoTitleDeleted val="0"/>
    <c:plotArea>
      <c:layout/>
      <c:barChart>
        <c:barDir val="col"/>
        <c:grouping val="clustered"/>
        <c:varyColors val="0"/>
        <c:ser>
          <c:idx val="0"/>
          <c:order val="0"/>
          <c:spPr>
            <a:solidFill>
              <a:srgbClr val="44546A"/>
            </a:solidFill>
            <a:ln>
              <a:noFill/>
            </a:ln>
            <a:effectLst/>
          </c:spPr>
          <c:invertIfNegative val="0"/>
          <c:dPt>
            <c:idx val="5"/>
            <c:invertIfNegative val="0"/>
            <c:bubble3D val="0"/>
            <c:spPr>
              <a:solidFill>
                <a:srgbClr val="D37979"/>
              </a:solidFill>
              <a:ln>
                <a:noFill/>
              </a:ln>
              <a:effectLst/>
            </c:spPr>
            <c:extLst>
              <c:ext xmlns:c16="http://schemas.microsoft.com/office/drawing/2014/chart" uri="{C3380CC4-5D6E-409C-BE32-E72D297353CC}">
                <c16:uniqueId val="{00000001-AB53-430D-AF53-12AFADDE769D}"/>
              </c:ext>
            </c:extLst>
          </c:dPt>
          <c:dPt>
            <c:idx val="6"/>
            <c:invertIfNegative val="0"/>
            <c:bubble3D val="0"/>
            <c:spPr>
              <a:solidFill>
                <a:srgbClr val="D37979"/>
              </a:solidFill>
              <a:ln>
                <a:noFill/>
              </a:ln>
              <a:effectLst/>
            </c:spPr>
            <c:extLst>
              <c:ext xmlns:c16="http://schemas.microsoft.com/office/drawing/2014/chart" uri="{C3380CC4-5D6E-409C-BE32-E72D297353CC}">
                <c16:uniqueId val="{00000003-AB53-430D-AF53-12AFADDE769D}"/>
              </c:ext>
            </c:extLst>
          </c:dPt>
          <c:dLbls>
            <c:dLbl>
              <c:idx val="2"/>
              <c:layout>
                <c:manualLayout>
                  <c:x val="0"/>
                  <c:y val="3.26546292739147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3-430D-AF53-12AFADDE769D}"/>
                </c:ext>
              </c:extLst>
            </c:dLbl>
            <c:dLbl>
              <c:idx val="3"/>
              <c:layout>
                <c:manualLayout>
                  <c:x val="0"/>
                  <c:y val="1.95927775643487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B53-430D-AF53-12AFADDE769D}"/>
                </c:ext>
              </c:extLst>
            </c:dLbl>
            <c:spPr>
              <a:noFill/>
              <a:ln>
                <a:noFill/>
              </a:ln>
              <a:effectLst/>
            </c:spPr>
            <c:txPr>
              <a:bodyPr rot="0" spcFirstLastPara="0"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'[新建 XLSX 工作表.xlsx]Sheet10'!$C$12:$I$12</c:f>
              <c:strCache>
                <c:ptCount val="7"/>
                <c:pt idx="0">
                  <c:v>10岁以下</c:v>
                </c:pt>
                <c:pt idx="1">
                  <c:v>10-19岁</c:v>
                </c:pt>
                <c:pt idx="2">
                  <c:v>20-29岁</c:v>
                </c:pt>
                <c:pt idx="3">
                  <c:v>30-39岁</c:v>
                </c:pt>
                <c:pt idx="4">
                  <c:v>40-49岁</c:v>
                </c:pt>
                <c:pt idx="5">
                  <c:v>50-59岁</c:v>
                </c:pt>
                <c:pt idx="6">
                  <c:v>60岁及以上</c:v>
                </c:pt>
              </c:strCache>
            </c:strRef>
          </c:cat>
          <c:val>
            <c:numRef>
              <c:f>'[新建 XLSX 工作表.xlsx]Sheet10'!$C$13:$I$13</c:f>
              <c:numCache>
                <c:formatCode>0.00%</c:formatCode>
                <c:ptCount val="7"/>
                <c:pt idx="0" formatCode="0%">
                  <c:v>0.04</c:v>
                </c:pt>
                <c:pt idx="1">
                  <c:v>0.16900000000000001</c:v>
                </c:pt>
                <c:pt idx="2">
                  <c:v>0.246</c:v>
                </c:pt>
                <c:pt idx="3">
                  <c:v>0.23699999999999999</c:v>
                </c:pt>
                <c:pt idx="4">
                  <c:v>0.17299999999999999</c:v>
                </c:pt>
                <c:pt idx="5">
                  <c:v>6.7000000000000004E-2</c:v>
                </c:pt>
                <c:pt idx="6">
                  <c:v>6.9000000000000006E-2</c:v>
                </c:pt>
              </c:numCache>
            </c:numRef>
          </c:val>
          <c:extLst>
            <c:ext xmlns:c16="http://schemas.microsoft.com/office/drawing/2014/chart" uri="{C3380CC4-5D6E-409C-BE32-E72D297353CC}">
              <c16:uniqueId val="{00000006-AB53-430D-AF53-12AFADDE769D}"/>
            </c:ext>
          </c:extLst>
        </c:ser>
        <c:dLbls>
          <c:showLegendKey val="0"/>
          <c:showVal val="0"/>
          <c:showCatName val="0"/>
          <c:showSerName val="0"/>
          <c:showPercent val="0"/>
          <c:showBubbleSize val="0"/>
        </c:dLbls>
        <c:gapWidth val="219"/>
        <c:overlap val="-27"/>
        <c:axId val="507698114"/>
        <c:axId val="649807644"/>
      </c:barChart>
      <c:catAx>
        <c:axId val="50769811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649807644"/>
        <c:crosses val="autoZero"/>
        <c:auto val="1"/>
        <c:lblAlgn val="ctr"/>
        <c:lblOffset val="100"/>
        <c:noMultiLvlLbl val="0"/>
      </c:catAx>
      <c:valAx>
        <c:axId val="6498076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507698114"/>
        <c:crosses val="autoZero"/>
        <c:crossBetween val="between"/>
        <c:majorUnit val="0.1"/>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pPr>
            <a:r>
              <a:rPr lang="zh-CN" altLang="en-US">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中国一二线城市常住人口变化预测</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pPr>
          <a:endParaRPr lang="zh-CN"/>
        </a:p>
      </c:txPr>
    </c:title>
    <c:autoTitleDeleted val="0"/>
    <c:plotArea>
      <c:layout/>
      <c:barChart>
        <c:barDir val="col"/>
        <c:grouping val="clustered"/>
        <c:varyColors val="0"/>
        <c:ser>
          <c:idx val="1"/>
          <c:order val="1"/>
          <c:tx>
            <c:strRef>
              <c:f>'[新建 XLSX 工作表.xlsx]Sheet7'!$C$1</c:f>
              <c:strCache>
                <c:ptCount val="1"/>
                <c:pt idx="0">
                  <c:v>一二线城市常住人口数量（万人）</c:v>
                </c:pt>
              </c:strCache>
            </c:strRef>
          </c:tx>
          <c:spPr>
            <a:solidFill>
              <a:schemeClr val="accent2"/>
            </a:solidFill>
            <a:ln>
              <a:noFill/>
            </a:ln>
            <a:effectLst/>
          </c:spPr>
          <c:invertIfNegative val="0"/>
          <c:cat>
            <c:numRef>
              <c:f>'[新建 XLSX 工作表.xlsx]Sheet7'!$A$2:$A$6</c:f>
              <c:numCache>
                <c:formatCode>General</c:formatCode>
                <c:ptCount val="5"/>
                <c:pt idx="0">
                  <c:v>2019</c:v>
                </c:pt>
                <c:pt idx="1">
                  <c:v>2020</c:v>
                </c:pt>
                <c:pt idx="2">
                  <c:v>2021</c:v>
                </c:pt>
                <c:pt idx="3">
                  <c:v>2022</c:v>
                </c:pt>
                <c:pt idx="4">
                  <c:v>2023</c:v>
                </c:pt>
              </c:numCache>
            </c:numRef>
          </c:cat>
          <c:val>
            <c:numRef>
              <c:f>'[新建 XLSX 工作表.xlsx]Sheet7'!$C$2:$C$6</c:f>
              <c:numCache>
                <c:formatCode>General</c:formatCode>
                <c:ptCount val="5"/>
                <c:pt idx="0">
                  <c:v>46897.97</c:v>
                </c:pt>
                <c:pt idx="1">
                  <c:v>47198.117008000001</c:v>
                </c:pt>
                <c:pt idx="2">
                  <c:v>47495.465145150403</c:v>
                </c:pt>
                <c:pt idx="3">
                  <c:v>47804.185668593898</c:v>
                </c:pt>
                <c:pt idx="4">
                  <c:v>48119.693294006604</c:v>
                </c:pt>
              </c:numCache>
            </c:numRef>
          </c:val>
          <c:extLst>
            <c:ext xmlns:c16="http://schemas.microsoft.com/office/drawing/2014/chart" uri="{C3380CC4-5D6E-409C-BE32-E72D297353CC}">
              <c16:uniqueId val="{00000000-7CC6-4D1D-B178-6DD7CBD28862}"/>
            </c:ext>
          </c:extLst>
        </c:ser>
        <c:dLbls>
          <c:showLegendKey val="0"/>
          <c:showVal val="0"/>
          <c:showCatName val="0"/>
          <c:showSerName val="0"/>
          <c:showPercent val="0"/>
          <c:showBubbleSize val="0"/>
        </c:dLbls>
        <c:gapWidth val="219"/>
        <c:overlap val="-27"/>
        <c:axId val="168117224"/>
        <c:axId val="944153607"/>
      </c:barChart>
      <c:lineChart>
        <c:grouping val="standard"/>
        <c:varyColors val="0"/>
        <c:ser>
          <c:idx val="0"/>
          <c:order val="0"/>
          <c:tx>
            <c:strRef>
              <c:f>'[新建 XLSX 工作表.xlsx]Sheet7'!$B$1</c:f>
              <c:strCache>
                <c:ptCount val="1"/>
                <c:pt idx="0">
                  <c:v>增速</c:v>
                </c:pt>
              </c:strCache>
            </c:strRef>
          </c:tx>
          <c:spPr>
            <a:ln w="28575" cap="rnd">
              <a:solidFill>
                <a:schemeClr val="accent1"/>
              </a:solidFill>
              <a:round/>
            </a:ln>
            <a:effectLst/>
          </c:spPr>
          <c:marker>
            <c:symbol val="none"/>
          </c:marker>
          <c:cat>
            <c:numRef>
              <c:f>'[新建 XLSX 工作表.xlsx]Sheet7'!$A$2:$A$6</c:f>
              <c:numCache>
                <c:formatCode>General</c:formatCode>
                <c:ptCount val="5"/>
                <c:pt idx="0">
                  <c:v>2019</c:v>
                </c:pt>
                <c:pt idx="1">
                  <c:v>2020</c:v>
                </c:pt>
                <c:pt idx="2">
                  <c:v>2021</c:v>
                </c:pt>
                <c:pt idx="3">
                  <c:v>2022</c:v>
                </c:pt>
                <c:pt idx="4">
                  <c:v>2023</c:v>
                </c:pt>
              </c:numCache>
            </c:numRef>
          </c:cat>
          <c:val>
            <c:numRef>
              <c:f>'[新建 XLSX 工作表.xlsx]Sheet7'!$B$2:$B$6</c:f>
              <c:numCache>
                <c:formatCode>0.00%</c:formatCode>
                <c:ptCount val="5"/>
                <c:pt idx="0">
                  <c:v>6.0000000000000001E-3</c:v>
                </c:pt>
                <c:pt idx="1">
                  <c:v>6.4000000000000003E-3</c:v>
                </c:pt>
                <c:pt idx="2">
                  <c:v>6.3E-3</c:v>
                </c:pt>
                <c:pt idx="3">
                  <c:v>6.4999999999999997E-3</c:v>
                </c:pt>
                <c:pt idx="4">
                  <c:v>6.6E-3</c:v>
                </c:pt>
              </c:numCache>
            </c:numRef>
          </c:val>
          <c:smooth val="0"/>
          <c:extLst>
            <c:ext xmlns:c16="http://schemas.microsoft.com/office/drawing/2014/chart" uri="{C3380CC4-5D6E-409C-BE32-E72D297353CC}">
              <c16:uniqueId val="{00000001-7CC6-4D1D-B178-6DD7CBD28862}"/>
            </c:ext>
          </c:extLst>
        </c:ser>
        <c:dLbls>
          <c:showLegendKey val="0"/>
          <c:showVal val="0"/>
          <c:showCatName val="0"/>
          <c:showSerName val="0"/>
          <c:showPercent val="0"/>
          <c:showBubbleSize val="0"/>
        </c:dLbls>
        <c:marker val="1"/>
        <c:smooth val="0"/>
        <c:axId val="368097260"/>
        <c:axId val="176012156"/>
      </c:lineChart>
      <c:catAx>
        <c:axId val="16811722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endParaRPr lang="zh-CN"/>
          </a:p>
        </c:txPr>
        <c:crossAx val="944153607"/>
        <c:crosses val="autoZero"/>
        <c:auto val="1"/>
        <c:lblAlgn val="ctr"/>
        <c:lblOffset val="100"/>
        <c:noMultiLvlLbl val="0"/>
      </c:catAx>
      <c:valAx>
        <c:axId val="9441536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endParaRPr lang="zh-CN"/>
          </a:p>
        </c:txPr>
        <c:crossAx val="168117224"/>
        <c:crosses val="autoZero"/>
        <c:crossBetween val="between"/>
        <c:majorUnit val="500"/>
      </c:valAx>
      <c:catAx>
        <c:axId val="368097260"/>
        <c:scaling>
          <c:orientation val="minMax"/>
        </c:scaling>
        <c:delete val="1"/>
        <c:axPos val="b"/>
        <c:numFmt formatCode="General" sourceLinked="1"/>
        <c:majorTickMark val="out"/>
        <c:minorTickMark val="none"/>
        <c:tickLblPos val="nextTo"/>
        <c:crossAx val="176012156"/>
        <c:crosses val="autoZero"/>
        <c:auto val="1"/>
        <c:lblAlgn val="ctr"/>
        <c:lblOffset val="100"/>
        <c:noMultiLvlLbl val="0"/>
      </c:catAx>
      <c:valAx>
        <c:axId val="176012156"/>
        <c:scaling>
          <c:orientation val="minMax"/>
        </c:scaling>
        <c:delete val="0"/>
        <c:axPos val="r"/>
        <c:numFmt formatCode="0.00%" sourceLinked="1"/>
        <c:majorTickMark val="out"/>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endParaRPr lang="zh-CN"/>
          </a:p>
        </c:txPr>
        <c:crossAx val="368097260"/>
        <c:crosses val="max"/>
        <c:crossBetween val="between"/>
        <c:majorUnit val="5.0000000000000001E-4"/>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pPr>
            <a:r>
              <a:rPr lang="en-US" altLang="zh-CN">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Top100</a:t>
            </a:r>
            <a:r>
              <a:rPr lang="zh-CN" altLang="en-US">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物业公司市场份额</a:t>
            </a: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cat>
            <c:numRef>
              <c:f>'[新建 XLSX 工作表.xlsx]Sheet8'!$A$1:$G$1</c:f>
              <c:numCache>
                <c:formatCode>General</c:formatCode>
                <c:ptCount val="7"/>
                <c:pt idx="0">
                  <c:v>2013</c:v>
                </c:pt>
                <c:pt idx="1">
                  <c:v>2014</c:v>
                </c:pt>
                <c:pt idx="2">
                  <c:v>2015</c:v>
                </c:pt>
                <c:pt idx="3">
                  <c:v>2016</c:v>
                </c:pt>
                <c:pt idx="4">
                  <c:v>2017</c:v>
                </c:pt>
                <c:pt idx="5">
                  <c:v>2018</c:v>
                </c:pt>
                <c:pt idx="6">
                  <c:v>2019</c:v>
                </c:pt>
              </c:numCache>
            </c:numRef>
          </c:cat>
          <c:val>
            <c:numRef>
              <c:f>'[新建 XLSX 工作表.xlsx]Sheet8'!$A$2:$G$2</c:f>
              <c:numCache>
                <c:formatCode>0.00%</c:formatCode>
                <c:ptCount val="7"/>
                <c:pt idx="0">
                  <c:v>0.17399999999999999</c:v>
                </c:pt>
                <c:pt idx="1">
                  <c:v>0.16500000000000001</c:v>
                </c:pt>
                <c:pt idx="2" formatCode="0%">
                  <c:v>0.22</c:v>
                </c:pt>
                <c:pt idx="3">
                  <c:v>0.23100000000000001</c:v>
                </c:pt>
                <c:pt idx="4">
                  <c:v>0.247</c:v>
                </c:pt>
                <c:pt idx="5" formatCode="0%">
                  <c:v>0.27</c:v>
                </c:pt>
                <c:pt idx="6">
                  <c:v>0.28299999999999997</c:v>
                </c:pt>
              </c:numCache>
            </c:numRef>
          </c:val>
          <c:smooth val="0"/>
          <c:extLst>
            <c:ext xmlns:c16="http://schemas.microsoft.com/office/drawing/2014/chart" uri="{C3380CC4-5D6E-409C-BE32-E72D297353CC}">
              <c16:uniqueId val="{00000000-154A-42B1-8240-95707E072407}"/>
            </c:ext>
          </c:extLst>
        </c:ser>
        <c:dLbls>
          <c:showLegendKey val="0"/>
          <c:showVal val="0"/>
          <c:showCatName val="0"/>
          <c:showSerName val="0"/>
          <c:showPercent val="0"/>
          <c:showBubbleSize val="0"/>
        </c:dLbls>
        <c:smooth val="0"/>
        <c:axId val="1165518480"/>
        <c:axId val="1081814752"/>
      </c:lineChart>
      <c:catAx>
        <c:axId val="116551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endParaRPr lang="zh-CN"/>
          </a:p>
        </c:txPr>
        <c:crossAx val="1081814752"/>
        <c:crosses val="autoZero"/>
        <c:auto val="1"/>
        <c:lblAlgn val="ctr"/>
        <c:lblOffset val="100"/>
        <c:noMultiLvlLbl val="0"/>
      </c:catAx>
      <c:valAx>
        <c:axId val="10818147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庞门正道标题体 (宋体)" charset="0"/>
                <a:ea typeface="庞门正道标题体 (宋体)" charset="0"/>
                <a:cs typeface="庞门正道标题体 (宋体)" charset="0"/>
                <a:sym typeface="庞门正道标题体 (宋体)" charset="0"/>
              </a:defRPr>
            </a:pPr>
            <a:endParaRPr lang="zh-CN"/>
          </a:p>
        </c:txPr>
        <c:crossAx val="116551848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新宋体" panose="02010609030101010101" charset="-122"/>
                <a:sym typeface="新宋体" panose="02010609030101010101" charset="-122"/>
              </a:defRPr>
            </a:pPr>
            <a:r>
              <a:rPr lang="zh-CN" altLang="en-US" sz="1800" b="0">
                <a:latin typeface="微软雅黑" panose="020B0503020204020204" charset="-122"/>
                <a:ea typeface="微软雅黑" panose="020B0503020204020204" charset="-122"/>
                <a:cs typeface="新宋体" panose="02010609030101010101" charset="-122"/>
                <a:sym typeface="新宋体" panose="02010609030101010101" charset="-122"/>
              </a:rPr>
              <a:t>营业收入与净利润</a:t>
            </a:r>
          </a:p>
        </c:rich>
      </c:tx>
      <c:overlay val="0"/>
      <c:spPr>
        <a:noFill/>
        <a:ln>
          <a:noFill/>
        </a:ln>
        <a:effectLst/>
      </c:spPr>
      <c:txPr>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新宋体" panose="02010609030101010101" charset="-122"/>
              <a:sym typeface="新宋体" panose="02010609030101010101" charset="-122"/>
            </a:defRPr>
          </a:pPr>
          <a:endParaRPr lang="zh-CN"/>
        </a:p>
      </c:txPr>
    </c:title>
    <c:autoTitleDeleted val="0"/>
    <c:plotArea>
      <c:layout/>
      <c:lineChart>
        <c:grouping val="standard"/>
        <c:varyColors val="0"/>
        <c:ser>
          <c:idx val="0"/>
          <c:order val="0"/>
          <c:tx>
            <c:strRef>
              <c:f>[工作簿1]Sheet1!$A$5</c:f>
              <c:strCache>
                <c:ptCount val="1"/>
              </c:strCache>
            </c:strRef>
          </c:tx>
          <c:spPr>
            <a:ln w="28575" cap="rnd">
              <a:solidFill>
                <a:schemeClr val="accent1"/>
              </a:solidFill>
              <a:round/>
            </a:ln>
            <a:effectLst/>
          </c:spPr>
          <c:marker>
            <c:symbol val="none"/>
          </c:marker>
          <c:dLbls>
            <c:delete val="1"/>
          </c:dLbls>
          <c:val>
            <c:numRef>
              <c:f>[工作簿1]Sheet1!$B$5:$F$5</c:f>
              <c:numCache>
                <c:formatCode>General</c:formatCode>
                <c:ptCount val="5"/>
                <c:pt idx="4" formatCode="0.00_ ">
                  <c:v>140.234981</c:v>
                </c:pt>
              </c:numCache>
            </c:numRef>
          </c:val>
          <c:smooth val="0"/>
          <c:extLst>
            <c:ext xmlns:c16="http://schemas.microsoft.com/office/drawing/2014/chart" uri="{C3380CC4-5D6E-409C-BE32-E72D297353CC}">
              <c16:uniqueId val="{00000000-ABE2-43C3-BF45-078C734A8383}"/>
            </c:ext>
          </c:extLst>
        </c:ser>
        <c:ser>
          <c:idx val="1"/>
          <c:order val="1"/>
          <c:tx>
            <c:strRef>
              <c:f>[工作簿1]Sheet1!$A$6</c:f>
              <c:strCache>
                <c:ptCount val="1"/>
                <c:pt idx="0">
                  <c:v>营业收入</c:v>
                </c:pt>
              </c:strCache>
            </c:strRef>
          </c:tx>
          <c:spPr>
            <a:ln w="25400" cap="rnd" cmpd="sng">
              <a:solidFill>
                <a:schemeClr val="accent2"/>
              </a:solidFill>
              <a:prstDash val="solid"/>
              <a:round/>
            </a:ln>
            <a:effectLst/>
          </c:spPr>
          <c:marker>
            <c:symbol val="square"/>
            <c:size val="10"/>
            <c:spPr>
              <a:solidFill>
                <a:schemeClr val="accent2"/>
              </a:solidFill>
              <a:ln w="9525">
                <a:solidFill>
                  <a:schemeClr val="accent2"/>
                </a:solidFill>
              </a:ln>
              <a:effectLst/>
            </c:spPr>
          </c:marker>
          <c:dLbls>
            <c:delete val="1"/>
          </c:dLbls>
          <c:val>
            <c:numRef>
              <c:f>[工作簿1]Sheet1!$B$6:$F$6</c:f>
              <c:numCache>
                <c:formatCode>0.00_ </c:formatCode>
                <c:ptCount val="5"/>
                <c:pt idx="0">
                  <c:v>57.36</c:v>
                </c:pt>
                <c:pt idx="1">
                  <c:v>159.08000000000001</c:v>
                </c:pt>
                <c:pt idx="2">
                  <c:v>278.98</c:v>
                </c:pt>
                <c:pt idx="3">
                  <c:v>476.92</c:v>
                </c:pt>
                <c:pt idx="4">
                  <c:v>741.9</c:v>
                </c:pt>
              </c:numCache>
            </c:numRef>
          </c:val>
          <c:smooth val="0"/>
          <c:extLst>
            <c:ext xmlns:c16="http://schemas.microsoft.com/office/drawing/2014/chart" uri="{C3380CC4-5D6E-409C-BE32-E72D297353CC}">
              <c16:uniqueId val="{00000001-ABE2-43C3-BF45-078C734A8383}"/>
            </c:ext>
          </c:extLst>
        </c:ser>
        <c:ser>
          <c:idx val="2"/>
          <c:order val="2"/>
          <c:tx>
            <c:strRef>
              <c:f>[工作簿1]Sheet1!$A$7</c:f>
              <c:strCache>
                <c:ptCount val="1"/>
                <c:pt idx="0">
                  <c:v>净利润</c:v>
                </c:pt>
              </c:strCache>
            </c:strRef>
          </c:tx>
          <c:spPr>
            <a:ln w="25400" cap="rnd">
              <a:solidFill>
                <a:schemeClr val="accent3"/>
              </a:solidFill>
              <a:round/>
            </a:ln>
            <a:effectLst/>
          </c:spPr>
          <c:marker>
            <c:symbol val="triangle"/>
            <c:size val="10"/>
            <c:spPr>
              <a:solidFill>
                <a:schemeClr val="accent3"/>
              </a:solidFill>
              <a:ln w="9525">
                <a:solidFill>
                  <a:schemeClr val="accent3">
                    <a:alpha val="99000"/>
                  </a:schemeClr>
                </a:solidFill>
              </a:ln>
              <a:effectLst/>
            </c:spPr>
          </c:marker>
          <c:dLbls>
            <c:delete val="1"/>
          </c:dLbls>
          <c:val>
            <c:numRef>
              <c:f>[工作簿1]Sheet1!$B$7:$F$7</c:f>
              <c:numCache>
                <c:formatCode>0.00_ </c:formatCode>
                <c:ptCount val="5"/>
                <c:pt idx="0">
                  <c:v>-65.672870000000003</c:v>
                </c:pt>
                <c:pt idx="1">
                  <c:v>-11.799160000000001</c:v>
                </c:pt>
                <c:pt idx="2">
                  <c:v>33.4559663333334</c:v>
                </c:pt>
                <c:pt idx="3">
                  <c:v>86.807811166666696</c:v>
                </c:pt>
                <c:pt idx="4">
                  <c:v>186.638981</c:v>
                </c:pt>
              </c:numCache>
            </c:numRef>
          </c:val>
          <c:smooth val="0"/>
          <c:extLst>
            <c:ext xmlns:c16="http://schemas.microsoft.com/office/drawing/2014/chart" uri="{C3380CC4-5D6E-409C-BE32-E72D297353CC}">
              <c16:uniqueId val="{00000002-ABE2-43C3-BF45-078C734A8383}"/>
            </c:ext>
          </c:extLst>
        </c:ser>
        <c:dLbls>
          <c:showLegendKey val="0"/>
          <c:showVal val="1"/>
          <c:showCatName val="0"/>
          <c:showSerName val="0"/>
          <c:showPercent val="0"/>
          <c:showBubbleSize val="0"/>
        </c:dLbls>
        <c:smooth val="0"/>
        <c:axId val="369895582"/>
        <c:axId val="631814930"/>
      </c:lineChart>
      <c:catAx>
        <c:axId val="369895582"/>
        <c:scaling>
          <c:orientation val="minMax"/>
        </c:scaling>
        <c:delete val="0"/>
        <c:axPos val="b"/>
        <c:majorTickMark val="out"/>
        <c:minorTickMark val="none"/>
        <c:tickLblPos val="nextTo"/>
        <c:spPr>
          <a:noFill/>
          <a:ln w="19050" cap="flat" cmpd="sng" algn="ctr">
            <a:solidFill>
              <a:schemeClr val="tx2"/>
            </a:solidFill>
            <a:round/>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charset="-122"/>
                <a:ea typeface="微软雅黑" panose="020B0503020204020204" charset="-122"/>
                <a:cs typeface="新宋体" panose="02010609030101010101" charset="-122"/>
                <a:sym typeface="新宋体" panose="02010609030101010101" charset="-122"/>
              </a:defRPr>
            </a:pPr>
            <a:endParaRPr lang="zh-CN"/>
          </a:p>
        </c:txPr>
        <c:crossAx val="631814930"/>
        <c:crosses val="autoZero"/>
        <c:auto val="1"/>
        <c:lblAlgn val="ctr"/>
        <c:lblOffset val="100"/>
        <c:noMultiLvlLbl val="0"/>
      </c:catAx>
      <c:valAx>
        <c:axId val="631814930"/>
        <c:scaling>
          <c:orientation val="minMax"/>
        </c:scaling>
        <c:delete val="0"/>
        <c:axPos val="l"/>
        <c:numFmt formatCode="General" sourceLinked="1"/>
        <c:majorTickMark val="out"/>
        <c:minorTickMark val="none"/>
        <c:tickLblPos val="nextTo"/>
        <c:spPr>
          <a:noFill/>
          <a:ln w="15875">
            <a:solidFill>
              <a:schemeClr val="tx2"/>
            </a:solidFill>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charset="-122"/>
                <a:ea typeface="微软雅黑" panose="020B0503020204020204" charset="-122"/>
                <a:cs typeface="新宋体" panose="02010609030101010101" charset="-122"/>
                <a:sym typeface="新宋体" panose="02010609030101010101" charset="-122"/>
              </a:defRPr>
            </a:pPr>
            <a:endParaRPr lang="zh-CN"/>
          </a:p>
        </c:txPr>
        <c:crossAx val="369895582"/>
        <c:crosses val="autoZero"/>
        <c:crossBetween val="between"/>
      </c:valAx>
      <c:spPr>
        <a:noFill/>
        <a:ln>
          <a:noFill/>
        </a:ln>
        <a:effectLst/>
      </c:spPr>
    </c:plotArea>
    <c:legend>
      <c:legendPos val="b"/>
      <c:legendEntry>
        <c:idx val="0"/>
        <c:delete val="1"/>
      </c:legendEntry>
      <c:legendEntry>
        <c:idx val="1"/>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charset="-122"/>
                <a:ea typeface="微软雅黑" panose="020B0503020204020204" charset="-122"/>
                <a:cs typeface="新宋体" panose="02010609030101010101" charset="-122"/>
                <a:sym typeface="新宋体" panose="02010609030101010101" charset="-122"/>
              </a:defRPr>
            </a:pPr>
            <a:endParaRPr lang="zh-CN"/>
          </a:p>
        </c:txPr>
      </c:legendEntry>
      <c:legendEntry>
        <c:idx val="2"/>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charset="-122"/>
                <a:ea typeface="微软雅黑" panose="020B0503020204020204" charset="-122"/>
                <a:cs typeface="新宋体" panose="02010609030101010101" charset="-122"/>
                <a:sym typeface="新宋体" panose="02010609030101010101" charset="-122"/>
              </a:defRPr>
            </a:pPr>
            <a:endParaRPr lang="zh-CN"/>
          </a:p>
        </c:txPr>
      </c:legendEntry>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charset="-122"/>
              <a:ea typeface="微软雅黑" panose="020B0503020204020204" charset="-122"/>
              <a:cs typeface="新宋体" panose="02010609030101010101" charset="-122"/>
              <a:sym typeface="新宋体" panose="02010609030101010101" charset="-122"/>
            </a:defRPr>
          </a:pPr>
          <a:endParaRPr lang="zh-CN"/>
        </a:p>
      </c:txPr>
    </c:legend>
    <c:plotVisOnly val="1"/>
    <c:dispBlanksAs val="gap"/>
    <c:showDLblsOverMax val="0"/>
  </c:chart>
  <c:spPr>
    <a:solidFill>
      <a:srgbClr val="FFFFFF"/>
    </a:solidFill>
    <a:ln w="22225" cap="flat" cmpd="sng" algn="ctr">
      <a:noFill/>
      <a:round/>
    </a:ln>
    <a:effectLst/>
  </c:spPr>
  <c:txPr>
    <a:bodyPr/>
    <a:lstStyle/>
    <a:p>
      <a:pPr>
        <a:defRPr lang="zh-CN" sz="1400" b="1">
          <a:latin typeface="新宋体" panose="02010609030101010101" charset="-122"/>
          <a:ea typeface="新宋体" panose="02010609030101010101" charset="-122"/>
          <a:cs typeface="新宋体" panose="02010609030101010101" charset="-122"/>
          <a:sym typeface="新宋体" panose="02010609030101010101" charset="-122"/>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sz="1800" dirty="0">
                <a:latin typeface="微软雅黑" panose="020B0503020204020204" charset="-122"/>
                <a:ea typeface="微软雅黑" panose="020B0503020204020204" charset="-122"/>
              </a:rPr>
              <a:t>盈利能力与现金流分析</a:t>
            </a:r>
          </a:p>
        </c:rich>
      </c:tx>
      <c:layout>
        <c:manualLayout>
          <c:xMode val="edge"/>
          <c:yMode val="edge"/>
          <c:x val="0.30230081423672001"/>
          <c:y val="4.1117837748728597E-2"/>
        </c:manualLayout>
      </c:layout>
      <c:overlay val="0"/>
      <c:spPr>
        <a:noFill/>
        <a:ln>
          <a:noFill/>
        </a:ln>
        <a:effectLst/>
      </c:spPr>
      <c:txPr>
        <a:bodyPr rot="0" spcFirstLastPara="1" vertOverflow="ellipsis" vert="horz" wrap="square" anchor="ctr" anchorCtr="1"/>
        <a:lstStyle/>
        <a:p>
          <a:pPr>
            <a:defRPr lang="zh-CN" sz="18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manualLayout>
          <c:layoutTarget val="inner"/>
          <c:xMode val="edge"/>
          <c:yMode val="edge"/>
          <c:x val="7.2627092213327804E-2"/>
          <c:y val="0.196759259259259"/>
          <c:w val="0.91073916207506"/>
          <c:h val="0.65625"/>
        </c:manualLayout>
      </c:layout>
      <c:lineChart>
        <c:grouping val="standard"/>
        <c:varyColors val="0"/>
        <c:ser>
          <c:idx val="0"/>
          <c:order val="0"/>
          <c:tx>
            <c:strRef>
              <c:f>[工作簿1]Sheet1!$A$24</c:f>
              <c:strCache>
                <c:ptCount val="1"/>
                <c:pt idx="0">
                  <c:v>营业收入净利率</c:v>
                </c:pt>
              </c:strCache>
            </c:strRef>
          </c:tx>
          <c:spPr>
            <a:ln w="25400" cap="rnd">
              <a:solidFill>
                <a:schemeClr val="tx1">
                  <a:lumMod val="85000"/>
                  <a:lumOff val="15000"/>
                </a:schemeClr>
              </a:solidFill>
              <a:round/>
            </a:ln>
            <a:effectLst/>
          </c:spPr>
          <c:marker>
            <c:symbol val="diamond"/>
            <c:size val="10"/>
            <c:spPr>
              <a:solidFill>
                <a:schemeClr val="tx1"/>
              </a:solidFill>
              <a:ln w="9525">
                <a:noFill/>
              </a:ln>
              <a:effectLst/>
            </c:spPr>
          </c:marker>
          <c:dLbls>
            <c:delete val="1"/>
          </c:dLbls>
          <c:val>
            <c:numRef>
              <c:f>[工作簿1]Sheet1!$B$24:$F$24</c:f>
              <c:numCache>
                <c:formatCode>0.00_ </c:formatCode>
                <c:ptCount val="5"/>
                <c:pt idx="0">
                  <c:v>-1.14492451185495</c:v>
                </c:pt>
                <c:pt idx="1">
                  <c:v>-7.4171234598943994E-2</c:v>
                </c:pt>
                <c:pt idx="2">
                  <c:v>0.119922454417282</c:v>
                </c:pt>
                <c:pt idx="3">
                  <c:v>0.18201755255947899</c:v>
                </c:pt>
                <c:pt idx="4">
                  <c:v>0.25156891899177802</c:v>
                </c:pt>
              </c:numCache>
            </c:numRef>
          </c:val>
          <c:smooth val="0"/>
          <c:extLst>
            <c:ext xmlns:c16="http://schemas.microsoft.com/office/drawing/2014/chart" uri="{C3380CC4-5D6E-409C-BE32-E72D297353CC}">
              <c16:uniqueId val="{00000000-893E-47D4-A4B8-D3F899BA903B}"/>
            </c:ext>
          </c:extLst>
        </c:ser>
        <c:ser>
          <c:idx val="1"/>
          <c:order val="1"/>
          <c:tx>
            <c:strRef>
              <c:f>[工作簿1]Sheet1!$A$25</c:f>
              <c:strCache>
                <c:ptCount val="1"/>
                <c:pt idx="0">
                  <c:v>净资产收益率（ROE）</c:v>
                </c:pt>
              </c:strCache>
            </c:strRef>
          </c:tx>
          <c:spPr>
            <a:ln w="25400" cap="rnd">
              <a:solidFill>
                <a:schemeClr val="accent2"/>
              </a:solidFill>
              <a:round/>
            </a:ln>
            <a:effectLst/>
          </c:spPr>
          <c:marker>
            <c:symbol val="square"/>
            <c:size val="10"/>
            <c:spPr>
              <a:solidFill>
                <a:schemeClr val="accent2"/>
              </a:solidFill>
              <a:ln w="9525">
                <a:solidFill>
                  <a:schemeClr val="accent2"/>
                </a:solidFill>
              </a:ln>
              <a:effectLst/>
            </c:spPr>
          </c:marker>
          <c:dLbls>
            <c:delete val="1"/>
          </c:dLbls>
          <c:val>
            <c:numRef>
              <c:f>[工作簿1]Sheet1!$B$25:$F$25</c:f>
              <c:numCache>
                <c:formatCode>0.00_ </c:formatCode>
                <c:ptCount val="5"/>
                <c:pt idx="0">
                  <c:v>-0.47828692640485798</c:v>
                </c:pt>
                <c:pt idx="1">
                  <c:v>-0.27744470286261003</c:v>
                </c:pt>
                <c:pt idx="2">
                  <c:v>0.28845344787387001</c:v>
                </c:pt>
                <c:pt idx="3">
                  <c:v>0.53324454402497701</c:v>
                </c:pt>
                <c:pt idx="4">
                  <c:v>0.53412297710960999</c:v>
                </c:pt>
              </c:numCache>
            </c:numRef>
          </c:val>
          <c:smooth val="0"/>
          <c:extLst>
            <c:ext xmlns:c16="http://schemas.microsoft.com/office/drawing/2014/chart" uri="{C3380CC4-5D6E-409C-BE32-E72D297353CC}">
              <c16:uniqueId val="{00000001-893E-47D4-A4B8-D3F899BA903B}"/>
            </c:ext>
          </c:extLst>
        </c:ser>
        <c:ser>
          <c:idx val="2"/>
          <c:order val="2"/>
          <c:tx>
            <c:strRef>
              <c:f>[工作簿1]Sheet1!$A$26</c:f>
              <c:strCache>
                <c:ptCount val="1"/>
                <c:pt idx="0">
                  <c:v>每元销售现金净流入</c:v>
                </c:pt>
              </c:strCache>
            </c:strRef>
          </c:tx>
          <c:spPr>
            <a:ln w="31750" cap="rnd">
              <a:solidFill>
                <a:schemeClr val="accent3"/>
              </a:solidFill>
              <a:round/>
            </a:ln>
            <a:effectLst/>
          </c:spPr>
          <c:marker>
            <c:symbol val="triangle"/>
            <c:size val="10"/>
            <c:spPr>
              <a:solidFill>
                <a:schemeClr val="accent3"/>
              </a:solidFill>
              <a:ln w="9525">
                <a:solidFill>
                  <a:schemeClr val="accent3"/>
                </a:solidFill>
              </a:ln>
              <a:effectLst/>
            </c:spPr>
          </c:marker>
          <c:dLbls>
            <c:delete val="1"/>
          </c:dLbls>
          <c:val>
            <c:numRef>
              <c:f>[工作簿1]Sheet1!$B$26:$F$26</c:f>
              <c:numCache>
                <c:formatCode>0.00_ </c:formatCode>
                <c:ptCount val="5"/>
                <c:pt idx="0">
                  <c:v>-1.13997332635983</c:v>
                </c:pt>
                <c:pt idx="1">
                  <c:v>-8.9534573799346401E-2</c:v>
                </c:pt>
                <c:pt idx="2">
                  <c:v>-2.0159271871340499E-2</c:v>
                </c:pt>
                <c:pt idx="3">
                  <c:v>0.11685777733512299</c:v>
                </c:pt>
                <c:pt idx="4">
                  <c:v>0.189021405849845</c:v>
                </c:pt>
              </c:numCache>
            </c:numRef>
          </c:val>
          <c:smooth val="0"/>
          <c:extLst>
            <c:ext xmlns:c16="http://schemas.microsoft.com/office/drawing/2014/chart" uri="{C3380CC4-5D6E-409C-BE32-E72D297353CC}">
              <c16:uniqueId val="{00000002-893E-47D4-A4B8-D3F899BA903B}"/>
            </c:ext>
          </c:extLst>
        </c:ser>
        <c:dLbls>
          <c:showLegendKey val="0"/>
          <c:showVal val="1"/>
          <c:showCatName val="0"/>
          <c:showSerName val="0"/>
          <c:showPercent val="0"/>
          <c:showBubbleSize val="0"/>
        </c:dLbls>
        <c:marker val="1"/>
        <c:smooth val="0"/>
        <c:axId val="393804638"/>
        <c:axId val="542363090"/>
      </c:lineChart>
      <c:catAx>
        <c:axId val="393804638"/>
        <c:scaling>
          <c:orientation val="minMax"/>
        </c:scaling>
        <c:delete val="0"/>
        <c:axPos val="b"/>
        <c:majorTickMark val="out"/>
        <c:minorTickMark val="none"/>
        <c:tickLblPos val="nextTo"/>
        <c:spPr>
          <a:noFill/>
          <a:ln w="19050" cap="flat" cmpd="sng" algn="ctr">
            <a:solidFill>
              <a:schemeClr val="tx2"/>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crossAx val="542363090"/>
        <c:crosses val="autoZero"/>
        <c:auto val="1"/>
        <c:lblAlgn val="ctr"/>
        <c:lblOffset val="100"/>
        <c:noMultiLvlLbl val="0"/>
      </c:catAx>
      <c:valAx>
        <c:axId val="542363090"/>
        <c:scaling>
          <c:orientation val="minMax"/>
        </c:scaling>
        <c:delete val="0"/>
        <c:axPos val="l"/>
        <c:numFmt formatCode="0.00_ " sourceLinked="1"/>
        <c:majorTickMark val="out"/>
        <c:minorTickMark val="none"/>
        <c:tickLblPos val="nextTo"/>
        <c:spPr>
          <a:noFill/>
          <a:ln w="19050">
            <a:solidFill>
              <a:schemeClr val="tx2"/>
            </a:solid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crossAx val="39380463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Entry>
      <c:legendEntry>
        <c:idx val="1"/>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Entry>
      <c:legendEntry>
        <c:idx val="2"/>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Entry>
      <c:overlay val="0"/>
      <c:spPr>
        <a:noFill/>
        <a:ln>
          <a:noFill/>
        </a:ln>
        <a:effectLst/>
      </c:spPr>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
    <c:plotVisOnly val="1"/>
    <c:dispBlanksAs val="gap"/>
    <c:showDLblsOverMax val="0"/>
  </c:chart>
  <c:spPr>
    <a:solidFill>
      <a:schemeClr val="bg1"/>
    </a:solidFill>
    <a:ln>
      <a:solidFill>
        <a:schemeClr val="lt1"/>
      </a:solidFill>
    </a:ln>
    <a:effectLst/>
  </c:spPr>
  <c:txPr>
    <a:bodyPr/>
    <a:lstStyle/>
    <a:p>
      <a:pPr>
        <a:defRPr lang="zh-CN"/>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F98-4728-875D-5FDEA4D6EE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F98-4728-875D-5FDEA4D6EE77}"/>
              </c:ext>
            </c:extLst>
          </c:dPt>
          <c:dLbls>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创始团队</c:v>
                </c:pt>
                <c:pt idx="1">
                  <c:v>天使投资人</c:v>
                </c:pt>
              </c:strCache>
            </c:strRef>
          </c:cat>
          <c:val>
            <c:numRef>
              <c:f>Sheet1!$B$2:$B$3</c:f>
              <c:numCache>
                <c:formatCode>0%</c:formatCode>
                <c:ptCount val="2"/>
                <c:pt idx="0">
                  <c:v>0.9</c:v>
                </c:pt>
                <c:pt idx="1">
                  <c:v>0.1</c:v>
                </c:pt>
              </c:numCache>
            </c:numRef>
          </c:val>
          <c:extLst>
            <c:ext xmlns:c16="http://schemas.microsoft.com/office/drawing/2014/chart" uri="{C3380CC4-5D6E-409C-BE32-E72D297353CC}">
              <c16:uniqueId val="{00000004-3F98-4728-875D-5FDEA4D6EE77}"/>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5E-436D-AE2B-08ECF3A9712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5E-436D-AE2B-08ECF3A97122}"/>
              </c:ext>
            </c:extLst>
          </c:dPt>
          <c:dLbls>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创始团队</c:v>
                </c:pt>
                <c:pt idx="1">
                  <c:v>天使投资人</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D95E-436D-AE2B-08ECF3A97122}"/>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E61829-E50B-4091-AE21-893680968DF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等线" panose="02010600030101010101" charset="-122"/>
                <a:ea typeface="+mn-ea"/>
                <a:cs typeface="+mn-cs"/>
              </a:rPr>
              <a:t>My First Template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668CC2D-76F1-462D-95A1-A11D8438598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D11D2F1-3F22-4A71-B659-12ABA816989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E61829-E50B-4091-AE21-893680968DF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FD8ACD6-B84E-46E9-AEC8-A46527A8B4DC}"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16</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E61829-E50B-4091-AE21-893680968DF2}"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17</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在将初始投资的时候，提一下这个结构是为了在避免稀释股权和控制财务风险之间取得平衡</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668CC2D-76F1-462D-95A1-A11D84385989}"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18</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等线" panose="02010600030101010101" charset="-122"/>
                <a:ea typeface="+mn-ea"/>
                <a:cs typeface="+mn-cs"/>
              </a:rPr>
              <a:t>My First Template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18104A-5641-4B11-ABFC-8CE18B25751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18104A-5641-4B11-ABFC-8CE18B25751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668CC2D-76F1-462D-95A1-A11D8438598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E61829-E50B-4091-AE21-893680968DF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grpSp>
        <p:nvGrpSpPr>
          <p:cNvPr id="2" name="组合 1"/>
          <p:cNvGrpSpPr/>
          <p:nvPr userDrawn="1"/>
        </p:nvGrpSpPr>
        <p:grpSpPr>
          <a:xfrm rot="20932037" flipH="1">
            <a:off x="10679422" y="5768957"/>
            <a:ext cx="1383109" cy="1193069"/>
            <a:chOff x="176073" y="436443"/>
            <a:chExt cx="3814267" cy="3954252"/>
          </a:xfrm>
        </p:grpSpPr>
        <p:sp>
          <p:nvSpPr>
            <p:cNvPr id="3" name="等腰三角形 2"/>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userDrawn="1"/>
        </p:nvGrpSpPr>
        <p:grpSpPr>
          <a:xfrm rot="667963">
            <a:off x="172309" y="105219"/>
            <a:ext cx="1123729" cy="1011874"/>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0" name="矩形: 圆角 9"/>
          <p:cNvSpPr/>
          <p:nvPr userDrawn="1"/>
        </p:nvSpPr>
        <p:spPr>
          <a:xfrm>
            <a:off x="1451704" y="245097"/>
            <a:ext cx="10740296" cy="423757"/>
          </a:xfrm>
          <a:prstGeom prst="roundRect">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C08AC1F-CD8D-497D-9859-AB6A0353CDB5}" type="slidenum">
              <a:rPr lang="zh-CN" altLang="en-US" smtClean="0"/>
              <a:t>‹#›</a:t>
            </a:fld>
            <a:endParaRPr lang="zh-CN" altLang="en-US"/>
          </a:p>
        </p:txBody>
      </p:sp>
      <p:sp>
        <p:nvSpPr>
          <p:cNvPr id="11" name="矩形 10"/>
          <p:cNvSpPr/>
          <p:nvPr userDrawn="1"/>
        </p:nvSpPr>
        <p:spPr>
          <a:xfrm>
            <a:off x="8782440" y="6431122"/>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grpSp>
        <p:nvGrpSpPr>
          <p:cNvPr id="6" name="组合 5"/>
          <p:cNvGrpSpPr/>
          <p:nvPr userDrawn="1"/>
        </p:nvGrpSpPr>
        <p:grpSpPr>
          <a:xfrm rot="667963">
            <a:off x="172309" y="105219"/>
            <a:ext cx="1123729" cy="1011874"/>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0" name="矩形: 圆角 9"/>
          <p:cNvSpPr/>
          <p:nvPr userDrawn="1"/>
        </p:nvSpPr>
        <p:spPr>
          <a:xfrm>
            <a:off x="1451704" y="245097"/>
            <a:ext cx="10740296" cy="423757"/>
          </a:xfrm>
          <a:prstGeom prst="roundRect">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C08AC1F-CD8D-497D-9859-AB6A0353CDB5}" type="slidenum">
              <a:rPr lang="zh-CN" altLang="en-US" smtClean="0"/>
              <a:t>‹#›</a:t>
            </a:fld>
            <a:endParaRPr lang="zh-CN" altLang="en-US"/>
          </a:p>
        </p:txBody>
      </p:sp>
      <p:grpSp>
        <p:nvGrpSpPr>
          <p:cNvPr id="6" name="组合 5"/>
          <p:cNvGrpSpPr/>
          <p:nvPr userDrawn="1"/>
        </p:nvGrpSpPr>
        <p:grpSpPr>
          <a:xfrm rot="20932037" flipH="1">
            <a:off x="10437887" y="5321909"/>
            <a:ext cx="1804027" cy="1603342"/>
            <a:chOff x="176073" y="436443"/>
            <a:chExt cx="3814267" cy="3954252"/>
          </a:xfrm>
        </p:grpSpPr>
        <p:sp>
          <p:nvSpPr>
            <p:cNvPr id="7" name="等腰三角形 6"/>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userDrawn="1"/>
        </p:nvGrpSpPr>
        <p:grpSpPr>
          <a:xfrm rot="667963">
            <a:off x="108807" y="165330"/>
            <a:ext cx="1804027" cy="1603342"/>
            <a:chOff x="176073" y="436443"/>
            <a:chExt cx="3814267" cy="3954252"/>
          </a:xfrm>
        </p:grpSpPr>
        <p:sp>
          <p:nvSpPr>
            <p:cNvPr id="11" name="等腰三角形 10"/>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C08AC1F-CD8D-497D-9859-AB6A0353CDB5}" type="slidenum">
              <a:rPr lang="zh-CN" altLang="en-US" smtClean="0"/>
              <a:t>‹#›</a:t>
            </a:fld>
            <a:endParaRPr lang="zh-CN" altLang="en-US"/>
          </a:p>
        </p:txBody>
      </p:sp>
      <p:grpSp>
        <p:nvGrpSpPr>
          <p:cNvPr id="5" name="组合 4"/>
          <p:cNvGrpSpPr/>
          <p:nvPr userDrawn="1"/>
        </p:nvGrpSpPr>
        <p:grpSpPr>
          <a:xfrm rot="20932037" flipH="1">
            <a:off x="10437887" y="5321909"/>
            <a:ext cx="1804027" cy="1603342"/>
            <a:chOff x="176073" y="436443"/>
            <a:chExt cx="3814267" cy="3954252"/>
          </a:xfrm>
        </p:grpSpPr>
        <p:sp>
          <p:nvSpPr>
            <p:cNvPr id="6" name="等腰三角形 5"/>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userDrawn="1"/>
        </p:nvGrpSpPr>
        <p:grpSpPr>
          <a:xfrm rot="667963">
            <a:off x="108807" y="165330"/>
            <a:ext cx="1804027" cy="1603342"/>
            <a:chOff x="176073" y="436443"/>
            <a:chExt cx="3814267" cy="3954252"/>
          </a:xfrm>
        </p:grpSpPr>
        <p:sp>
          <p:nvSpPr>
            <p:cNvPr id="10" name="等腰三角形 9"/>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grpSp>
        <p:nvGrpSpPr>
          <p:cNvPr id="2" name="组合 1"/>
          <p:cNvGrpSpPr/>
          <p:nvPr userDrawn="1"/>
        </p:nvGrpSpPr>
        <p:grpSpPr>
          <a:xfrm rot="20932037" flipH="1">
            <a:off x="10679422" y="5768957"/>
            <a:ext cx="1383109" cy="1193069"/>
            <a:chOff x="176073" y="436443"/>
            <a:chExt cx="3814267" cy="3954252"/>
          </a:xfrm>
        </p:grpSpPr>
        <p:sp>
          <p:nvSpPr>
            <p:cNvPr id="3" name="等腰三角形 2"/>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userDrawn="1"/>
        </p:nvGrpSpPr>
        <p:grpSpPr>
          <a:xfrm rot="667963">
            <a:off x="172309" y="105219"/>
            <a:ext cx="1123729" cy="1011874"/>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0" name="矩形: 圆角 9"/>
          <p:cNvSpPr/>
          <p:nvPr userDrawn="1"/>
        </p:nvSpPr>
        <p:spPr>
          <a:xfrm>
            <a:off x="1451704" y="245097"/>
            <a:ext cx="10740296" cy="423757"/>
          </a:xfrm>
          <a:prstGeom prst="roundRect">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4547369"/>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grpSp>
        <p:nvGrpSpPr>
          <p:cNvPr id="6" name="组合 5"/>
          <p:cNvGrpSpPr/>
          <p:nvPr userDrawn="1"/>
        </p:nvGrpSpPr>
        <p:grpSpPr>
          <a:xfrm rot="667963">
            <a:off x="172309" y="105219"/>
            <a:ext cx="1123729" cy="1011874"/>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0" name="矩形: 圆角 9"/>
          <p:cNvSpPr/>
          <p:nvPr userDrawn="1"/>
        </p:nvSpPr>
        <p:spPr>
          <a:xfrm>
            <a:off x="1451704" y="245097"/>
            <a:ext cx="10740296" cy="423757"/>
          </a:xfrm>
          <a:prstGeom prst="roundRect">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1706038"/>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grpSp>
        <p:nvGrpSpPr>
          <p:cNvPr id="2" name="组合 1"/>
          <p:cNvGrpSpPr/>
          <p:nvPr userDrawn="1"/>
        </p:nvGrpSpPr>
        <p:grpSpPr>
          <a:xfrm rot="20932037" flipH="1">
            <a:off x="10437887" y="5321909"/>
            <a:ext cx="1804027" cy="1603342"/>
            <a:chOff x="176073" y="436443"/>
            <a:chExt cx="3814267" cy="3954252"/>
          </a:xfrm>
        </p:grpSpPr>
        <p:sp>
          <p:nvSpPr>
            <p:cNvPr id="3" name="等腰三角形 2"/>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userDrawn="1"/>
        </p:nvGrpSpPr>
        <p:grpSpPr>
          <a:xfrm rot="667963">
            <a:off x="108807" y="165330"/>
            <a:ext cx="1804027" cy="1603342"/>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grpSp>
        <p:nvGrpSpPr>
          <p:cNvPr id="2" name="组合 1"/>
          <p:cNvGrpSpPr/>
          <p:nvPr userDrawn="1"/>
        </p:nvGrpSpPr>
        <p:grpSpPr>
          <a:xfrm rot="20932037" flipH="1">
            <a:off x="10437887" y="5321909"/>
            <a:ext cx="1804027" cy="1603342"/>
            <a:chOff x="176073" y="436443"/>
            <a:chExt cx="3814267" cy="3954252"/>
          </a:xfrm>
        </p:grpSpPr>
        <p:sp>
          <p:nvSpPr>
            <p:cNvPr id="3" name="等腰三角形 2"/>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userDrawn="1"/>
        </p:nvGrpSpPr>
        <p:grpSpPr>
          <a:xfrm rot="667963">
            <a:off x="108807" y="165330"/>
            <a:ext cx="1804027" cy="1603342"/>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p:cNvGrpSpPr/>
          <p:nvPr userDrawn="1"/>
        </p:nvGrpSpPr>
        <p:grpSpPr>
          <a:xfrm rot="20932037" flipH="1">
            <a:off x="10437887" y="5321909"/>
            <a:ext cx="1804027" cy="1603342"/>
            <a:chOff x="176073" y="436443"/>
            <a:chExt cx="3814267" cy="3954252"/>
          </a:xfrm>
        </p:grpSpPr>
        <p:sp>
          <p:nvSpPr>
            <p:cNvPr id="3" name="等腰三角形 2"/>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userDrawn="1"/>
        </p:nvGrpSpPr>
        <p:grpSpPr>
          <a:xfrm rot="667963">
            <a:off x="108807" y="165330"/>
            <a:ext cx="1804027" cy="1603342"/>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8AC1F-CD8D-497D-9859-AB6A0353CDB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C08AC1F-CD8D-497D-9859-AB6A0353CDB5}" type="slidenum">
              <a:rPr lang="zh-CN" altLang="en-US" smtClean="0"/>
              <a:t>‹#›</a:t>
            </a:fld>
            <a:endParaRPr lang="zh-CN" altLang="en-US"/>
          </a:p>
        </p:txBody>
      </p:sp>
      <p:sp>
        <p:nvSpPr>
          <p:cNvPr id="11" name="矩形 10"/>
          <p:cNvSpPr/>
          <p:nvPr userDrawn="1"/>
        </p:nvSpPr>
        <p:spPr>
          <a:xfrm>
            <a:off x="8782440" y="6431122"/>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C08AC1F-CD8D-497D-9859-AB6A0353CDB5}" type="slidenum">
              <a:rPr lang="zh-CN" altLang="en-US" smtClean="0"/>
              <a:t>‹#›</a:t>
            </a:fld>
            <a:endParaRPr lang="zh-CN" altLang="en-US"/>
          </a:p>
        </p:txBody>
      </p:sp>
      <p:grpSp>
        <p:nvGrpSpPr>
          <p:cNvPr id="6" name="组合 5"/>
          <p:cNvGrpSpPr/>
          <p:nvPr userDrawn="1"/>
        </p:nvGrpSpPr>
        <p:grpSpPr>
          <a:xfrm rot="20932037" flipH="1">
            <a:off x="10437887" y="5321909"/>
            <a:ext cx="1804027" cy="1603342"/>
            <a:chOff x="176073" y="436443"/>
            <a:chExt cx="3814267" cy="3954252"/>
          </a:xfrm>
        </p:grpSpPr>
        <p:sp>
          <p:nvSpPr>
            <p:cNvPr id="7" name="等腰三角形 6"/>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userDrawn="1"/>
        </p:nvGrpSpPr>
        <p:grpSpPr>
          <a:xfrm rot="667963">
            <a:off x="108807" y="165330"/>
            <a:ext cx="1804027" cy="1603342"/>
            <a:chOff x="176073" y="436443"/>
            <a:chExt cx="3814267" cy="3954252"/>
          </a:xfrm>
        </p:grpSpPr>
        <p:sp>
          <p:nvSpPr>
            <p:cNvPr id="11" name="等腰三角形 10"/>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6664BA-FAEB-42F3-A8BE-09D6F18B1435}" type="datetimeFigureOut">
              <a:rPr lang="zh-CN" altLang="en-US" smtClean="0"/>
              <a:t>2020/12/8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C08AC1F-CD8D-497D-9859-AB6A0353CDB5}" type="slidenum">
              <a:rPr lang="zh-CN" altLang="en-US" smtClean="0"/>
              <a:t>‹#›</a:t>
            </a:fld>
            <a:endParaRPr lang="zh-CN" altLang="en-US"/>
          </a:p>
        </p:txBody>
      </p:sp>
      <p:grpSp>
        <p:nvGrpSpPr>
          <p:cNvPr id="5" name="组合 4"/>
          <p:cNvGrpSpPr/>
          <p:nvPr userDrawn="1"/>
        </p:nvGrpSpPr>
        <p:grpSpPr>
          <a:xfrm rot="20932037" flipH="1">
            <a:off x="10437887" y="5321909"/>
            <a:ext cx="1804027" cy="1603342"/>
            <a:chOff x="176073" y="436443"/>
            <a:chExt cx="3814267" cy="3954252"/>
          </a:xfrm>
        </p:grpSpPr>
        <p:sp>
          <p:nvSpPr>
            <p:cNvPr id="6" name="等腰三角形 5"/>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userDrawn="1"/>
        </p:nvGrpSpPr>
        <p:grpSpPr>
          <a:xfrm rot="667963">
            <a:off x="108807" y="165330"/>
            <a:ext cx="1804027" cy="1603342"/>
            <a:chOff x="176073" y="436443"/>
            <a:chExt cx="3814267" cy="3954252"/>
          </a:xfrm>
        </p:grpSpPr>
        <p:sp>
          <p:nvSpPr>
            <p:cNvPr id="10" name="等腰三角形 9"/>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76664BA-FAEB-42F3-A8BE-09D6F18B1435}" type="datetimeFigureOut">
              <a:rPr lang="zh-CN" altLang="en-US" smtClean="0"/>
              <a:t>2020/12/8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C08AC1F-CD8D-497D-9859-AB6A0353CDB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76664BA-FAEB-42F3-A8BE-09D6F18B1435}" type="datetimeFigureOut">
              <a:rPr lang="zh-CN" altLang="en-US" smtClean="0"/>
              <a:t>2020/12/8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C08AC1F-CD8D-497D-9859-AB6A0353CDB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8" r:id="rId8"/>
    <p:sldLayoutId id="2147483679" r:id="rId9"/>
    <p:sldLayoutId id="2147483671" r:id="rId10"/>
    <p:sldLayoutId id="2147483672" r:id="rId11"/>
    <p:sldLayoutId id="2147483673" r:id="rId12"/>
    <p:sldLayoutId id="2147483674" r:id="rId13"/>
    <p:sldLayoutId id="2147483675" r:id="rId14"/>
    <p:sldLayoutId id="2147483676" r:id="rId15"/>
    <p:sldLayoutId id="2147483677" r:id="rId16"/>
  </p:sldLayoutIdLst>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3.jpeg"/><Relationship Id="rId2" Type="http://schemas.openxmlformats.org/officeDocument/2006/relationships/slideLayout" Target="../slideLayouts/slideLayout1.xml"/><Relationship Id="rId1" Type="http://schemas.openxmlformats.org/officeDocument/2006/relationships/tags" Target="../tags/tag59.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image" Target="../media/image2.jpe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54" Type="http://schemas.openxmlformats.org/officeDocument/2006/relationships/notesSlide" Target="../notesSlides/notesSlide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slideLayout" Target="../slideLayouts/slideLayout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image" Target="../media/image4.jpe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image" Target="../media/image3.png"/><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57.xml"/><Relationship Id="rId7" Type="http://schemas.openxmlformats.org/officeDocument/2006/relationships/image" Target="../media/image16.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5.png"/><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 y="0"/>
            <a:ext cx="13097302" cy="6858000"/>
            <a:chOff x="-1" y="0"/>
            <a:chExt cx="13097302" cy="6858000"/>
          </a:xfrm>
        </p:grpSpPr>
        <p:sp>
          <p:nvSpPr>
            <p:cNvPr id="7" name="等腰三角形 6"/>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pic>
        <p:nvPicPr>
          <p:cNvPr id="2" name="图片 1" descr="V1BH}CRZMZMKKFY[)DB9@}9"/>
          <p:cNvPicPr>
            <a:picLocks noChangeAspect="1"/>
          </p:cNvPicPr>
          <p:nvPr/>
        </p:nvPicPr>
        <p:blipFill>
          <a:blip r:embed="rId3"/>
          <a:srcRect l="4054" t="4453" r="5434" b="5651"/>
          <a:stretch>
            <a:fillRect/>
          </a:stretch>
        </p:blipFill>
        <p:spPr>
          <a:xfrm>
            <a:off x="9714230" y="124460"/>
            <a:ext cx="2258060" cy="2065655"/>
          </a:xfrm>
          <a:prstGeom prst="roundRect">
            <a:avLst/>
          </a:prstGeom>
        </p:spPr>
      </p:pic>
      <p:sp>
        <p:nvSpPr>
          <p:cNvPr id="3" name="文本框 2"/>
          <p:cNvSpPr txBox="1"/>
          <p:nvPr/>
        </p:nvSpPr>
        <p:spPr>
          <a:xfrm>
            <a:off x="6400611" y="1690406"/>
            <a:ext cx="3603625" cy="1568450"/>
          </a:xfrm>
          <a:prstGeom prst="rect">
            <a:avLst/>
          </a:prstGeom>
          <a:noFill/>
        </p:spPr>
        <p:txBody>
          <a:bodyPr wrap="square" rtlCol="0">
            <a:spAutoFit/>
          </a:bodyPr>
          <a:lstStyle/>
          <a:p>
            <a:pPr defTabSz="901065">
              <a:defRPr/>
            </a:pPr>
            <a:r>
              <a:rPr lang="zh-CN" sz="9600" dirty="0">
                <a:ln w="9525">
                  <a:solidFill>
                    <a:schemeClr val="bg1"/>
                  </a:solidFill>
                  <a:prstDash val="solid"/>
                </a:ln>
                <a:solidFill>
                  <a:srgbClr val="0AB5C9"/>
                </a:solidFill>
                <a:effectLst>
                  <a:outerShdw blurRad="12700" dist="38100" dir="2700000" algn="tl" rotWithShape="0">
                    <a:schemeClr val="bg1">
                      <a:lumMod val="50000"/>
                    </a:schemeClr>
                  </a:outerShdw>
                </a:effectLst>
                <a:latin typeface="黑体" panose="02010609060101010101" pitchFamily="49" charset="-122"/>
                <a:ea typeface="黑体" panose="02010609060101010101" pitchFamily="49" charset="-122"/>
                <a:cs typeface="+mn-ea"/>
                <a:sym typeface="+mn-lt"/>
              </a:rPr>
              <a:t>邻帮</a:t>
            </a:r>
          </a:p>
        </p:txBody>
      </p:sp>
      <p:sp>
        <p:nvSpPr>
          <p:cNvPr id="9" name="矩形 259"/>
          <p:cNvSpPr>
            <a:spLocks noChangeArrowheads="1"/>
          </p:cNvSpPr>
          <p:nvPr/>
        </p:nvSpPr>
        <p:spPr bwMode="auto">
          <a:xfrm>
            <a:off x="5279698" y="3285341"/>
            <a:ext cx="7087196"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buNone/>
            </a:pPr>
            <a:r>
              <a:rPr lang="en-US" altLang="zh-CN" cap="all" spc="788" dirty="0">
                <a:solidFill>
                  <a:schemeClr val="bg1">
                    <a:lumMod val="50000"/>
                  </a:schemeClr>
                </a:solidFill>
                <a:latin typeface="微软雅黑" panose="020B0503020204020204" pitchFamily="34" charset="-122"/>
                <a:ea typeface="微软雅黑" panose="020B0503020204020204" pitchFamily="34" charset="-122"/>
                <a:cs typeface="+mn-ea"/>
                <a:sym typeface="+mn-lt"/>
              </a:rPr>
              <a:t>  社区网络互助平台</a:t>
            </a:r>
          </a:p>
        </p:txBody>
      </p:sp>
      <p:sp>
        <p:nvSpPr>
          <p:cNvPr id="13" name="文本框 12"/>
          <p:cNvSpPr txBox="1"/>
          <p:nvPr/>
        </p:nvSpPr>
        <p:spPr>
          <a:xfrm>
            <a:off x="5473700" y="4000500"/>
            <a:ext cx="4521200" cy="583565"/>
          </a:xfrm>
          <a:prstGeom prst="rect">
            <a:avLst/>
          </a:prstGeom>
          <a:noFill/>
        </p:spPr>
        <p:txBody>
          <a:bodyPr wrap="square" rtlCol="0" anchor="t">
            <a:spAutoFit/>
          </a:bodyPr>
          <a:lstStyle/>
          <a:p>
            <a:r>
              <a:rPr lang="zh-CN" altLang="en-US" sz="1600">
                <a:solidFill>
                  <a:schemeClr val="bg1">
                    <a:lumMod val="65000"/>
                  </a:schemeClr>
                </a:solidFill>
                <a:latin typeface="黑体" panose="02010609060101010101" pitchFamily="49" charset="-122"/>
                <a:ea typeface="黑体" panose="02010609060101010101" pitchFamily="49" charset="-122"/>
              </a:rPr>
              <a:t>成员：王奕力、王灿、庄曜泽、冯泊涓、唐凌毅、</a:t>
            </a:r>
          </a:p>
          <a:p>
            <a:r>
              <a:rPr lang="zh-CN" altLang="en-US" sz="1600">
                <a:solidFill>
                  <a:schemeClr val="bg1">
                    <a:lumMod val="65000"/>
                  </a:schemeClr>
                </a:solidFill>
                <a:latin typeface="黑体" panose="02010609060101010101" pitchFamily="49" charset="-122"/>
                <a:ea typeface="黑体" panose="02010609060101010101" pitchFamily="49" charset="-122"/>
              </a:rPr>
              <a:t>      左荣英、张心阳、张天一、刘思欣</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3891083" y="2391587"/>
            <a:ext cx="1064716" cy="10647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0" name="TextBox 39"/>
          <p:cNvSpPr txBox="1"/>
          <p:nvPr/>
        </p:nvSpPr>
        <p:spPr>
          <a:xfrm>
            <a:off x="5001768" y="5660136"/>
            <a:ext cx="130759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发布动态</a:t>
            </a:r>
          </a:p>
        </p:txBody>
      </p:sp>
      <p:sp>
        <p:nvSpPr>
          <p:cNvPr id="47" name="TextBox 46"/>
          <p:cNvSpPr txBox="1"/>
          <p:nvPr/>
        </p:nvSpPr>
        <p:spPr>
          <a:xfrm>
            <a:off x="4352544" y="3474720"/>
            <a:ext cx="88696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消息列表</a:t>
            </a:r>
          </a:p>
        </p:txBody>
      </p:sp>
      <p:sp>
        <p:nvSpPr>
          <p:cNvPr id="50" name="TextBox 49"/>
          <p:cNvSpPr txBox="1"/>
          <p:nvPr/>
        </p:nvSpPr>
        <p:spPr>
          <a:xfrm>
            <a:off x="4125708" y="2526942"/>
            <a:ext cx="10261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社交</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导航</a:t>
            </a:r>
          </a:p>
        </p:txBody>
      </p:sp>
      <p:pic>
        <p:nvPicPr>
          <p:cNvPr id="2" name="图片 1" descr="社交2"/>
          <p:cNvPicPr>
            <a:picLocks noChangeAspect="1"/>
          </p:cNvPicPr>
          <p:nvPr/>
        </p:nvPicPr>
        <p:blipFill rotWithShape="1">
          <a:blip r:embed="rId3"/>
          <a:srcRect l="41574" t="-1" r="369" b="45776"/>
          <a:stretch>
            <a:fillRect/>
          </a:stretch>
        </p:blipFill>
        <p:spPr>
          <a:xfrm>
            <a:off x="8575228" y="1154069"/>
            <a:ext cx="1641993" cy="2680834"/>
          </a:xfrm>
          <a:prstGeom prst="rect">
            <a:avLst/>
          </a:prstGeom>
        </p:spPr>
      </p:pic>
      <p:pic>
        <p:nvPicPr>
          <p:cNvPr id="3" name="图片 2" descr="社交1"/>
          <p:cNvPicPr>
            <a:picLocks noChangeAspect="1"/>
          </p:cNvPicPr>
          <p:nvPr/>
        </p:nvPicPr>
        <p:blipFill>
          <a:blip r:embed="rId4"/>
          <a:stretch>
            <a:fillRect/>
          </a:stretch>
        </p:blipFill>
        <p:spPr>
          <a:xfrm>
            <a:off x="641985" y="951865"/>
            <a:ext cx="3107055" cy="5524500"/>
          </a:xfrm>
          <a:prstGeom prst="rect">
            <a:avLst/>
          </a:prstGeom>
        </p:spPr>
      </p:pic>
      <p:sp>
        <p:nvSpPr>
          <p:cNvPr id="6" name="11 Rectángulo"/>
          <p:cNvSpPr/>
          <p:nvPr/>
        </p:nvSpPr>
        <p:spPr>
          <a:xfrm>
            <a:off x="4175488" y="3187493"/>
            <a:ext cx="1725266" cy="3200202"/>
          </a:xfrm>
          <a:prstGeom prst="rect">
            <a:avLst/>
          </a:pr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我的社区：</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查看周边动态</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好友动态：</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分享好友生活</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社区旅行：</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探秘其他城市</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每周话题、物业和商家资讯：</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丰富社区生活，带来便捷讯息</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椭圆 6"/>
          <p:cNvSpPr/>
          <p:nvPr/>
        </p:nvSpPr>
        <p:spPr>
          <a:xfrm>
            <a:off x="10758733" y="920060"/>
            <a:ext cx="886968" cy="830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TextBox 46"/>
          <p:cNvSpPr txBox="1"/>
          <p:nvPr/>
        </p:nvSpPr>
        <p:spPr>
          <a:xfrm>
            <a:off x="10856761" y="981616"/>
            <a:ext cx="88696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消息列表</a:t>
            </a:r>
          </a:p>
        </p:txBody>
      </p:sp>
      <p:pic>
        <p:nvPicPr>
          <p:cNvPr id="9" name="图片 8" descr="社交3"/>
          <p:cNvPicPr>
            <a:picLocks noChangeAspect="1"/>
          </p:cNvPicPr>
          <p:nvPr/>
        </p:nvPicPr>
        <p:blipFill>
          <a:blip r:embed="rId5"/>
          <a:stretch>
            <a:fillRect/>
          </a:stretch>
        </p:blipFill>
        <p:spPr>
          <a:xfrm>
            <a:off x="6256194" y="2437217"/>
            <a:ext cx="2346164" cy="4136937"/>
          </a:xfrm>
          <a:prstGeom prst="rect">
            <a:avLst/>
          </a:prstGeom>
        </p:spPr>
      </p:pic>
      <p:cxnSp>
        <p:nvCxnSpPr>
          <p:cNvPr id="11" name="直接箭头连接符 10"/>
          <p:cNvCxnSpPr/>
          <p:nvPr/>
        </p:nvCxnSpPr>
        <p:spPr>
          <a:xfrm flipV="1">
            <a:off x="5640070" y="4398645"/>
            <a:ext cx="669290" cy="194310"/>
          </a:xfrm>
          <a:prstGeom prst="straightConnector1">
            <a:avLst/>
          </a:prstGeom>
          <a:ln w="28575">
            <a:tailEnd type="arrow" w="med" len="med"/>
          </a:ln>
        </p:spPr>
        <p:style>
          <a:lnRef idx="1">
            <a:schemeClr val="accent2"/>
          </a:lnRef>
          <a:fillRef idx="0">
            <a:schemeClr val="accent2"/>
          </a:fillRef>
          <a:effectRef idx="0">
            <a:schemeClr val="accent2"/>
          </a:effectRef>
          <a:fontRef idx="minor">
            <a:schemeClr val="tx1"/>
          </a:fontRef>
        </p:style>
      </p:cxnSp>
      <p:sp>
        <p:nvSpPr>
          <p:cNvPr id="12" name="双波形 11"/>
          <p:cNvSpPr/>
          <p:nvPr/>
        </p:nvSpPr>
        <p:spPr>
          <a:xfrm>
            <a:off x="4281732" y="4602832"/>
            <a:ext cx="1379220" cy="560705"/>
          </a:xfrm>
          <a:prstGeom prst="doubleWave">
            <a:avLst/>
          </a:prstGeom>
          <a:noFill/>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6" name="42 Rectángulo"/>
          <p:cNvSpPr/>
          <p:nvPr/>
        </p:nvSpPr>
        <p:spPr>
          <a:xfrm>
            <a:off x="8945407" y="3523832"/>
            <a:ext cx="3025348" cy="3101015"/>
          </a:xfrm>
          <a:prstGeom prst="rect">
            <a:avLst/>
          </a:prstGeom>
          <a:solidFill>
            <a:schemeClr val="accent2"/>
          </a:solidFill>
          <a:ln>
            <a:noFill/>
          </a:ln>
          <a:effectLst/>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9023148" y="3735935"/>
            <a:ext cx="2869865" cy="30685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社区旅行</a:t>
            </a:r>
            <a:r>
              <a:rPr lang="en-US" altLang="zh-CN" sz="16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a:t>
            </a:r>
            <a:r>
              <a:rPr lang="zh-CN" altLang="en-US" sz="1600" b="1" dirty="0">
                <a:solidFill>
                  <a:schemeClr val="bg1"/>
                </a:solidFill>
                <a:latin typeface="微软雅黑" panose="020B0503020204020204" pitchFamily="34" charset="-122"/>
                <a:ea typeface="微软雅黑" panose="020B0503020204020204" pitchFamily="34" charset="-122"/>
                <a:sym typeface="+mn-ea"/>
              </a:rPr>
              <a:t>青年</a:t>
            </a:r>
            <a:r>
              <a:rPr lang="zh-CN" altLang="en-US" sz="16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人的好奇心</a:t>
            </a:r>
            <a:endParaRPr lang="en-US" altLang="zh-CN" sz="16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玩法：</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花费帮帮币降落到随机或指定的目的地。用户在该地社区浏览、发帖、点赞等</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在某地社区获得一定的活跃度后点亮地图，该社区广场入口永久开放</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双休日、法定节假日每日可进行一次免费社区旅行，目的地由系统随机选择</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目的：</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满足用户对其他社区的好奇心，展示其他社区的生活状态，与其居民远程互动。</a:t>
            </a:r>
          </a:p>
          <a:p>
            <a:pPr marL="914400" marR="0" lvl="2" indent="0" algn="l" defTabSz="914400" rtl="0" eaLnBrk="1" fontAlgn="auto" latinLnBrk="0" hangingPunct="1">
              <a:lnSpc>
                <a:spcPct val="100000"/>
              </a:lnSpc>
              <a:spcBef>
                <a:spcPts val="0"/>
              </a:spcBef>
              <a:spcAft>
                <a:spcPts val="0"/>
              </a:spcAft>
              <a:buClrTx/>
              <a:buSzTx/>
              <a:buFontTx/>
              <a:buNone/>
              <a:defRPr/>
            </a:pPr>
            <a:endParaRPr kumimoji="0" lang="zh-CN" altLang="en-US" sz="147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7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 name="灯片编号占位符 9"/>
          <p:cNvSpPr>
            <a:spLocks noGrp="1"/>
          </p:cNvSpPr>
          <p:nvPr>
            <p:ph type="sldNum" sz="quarter" idx="4294967295"/>
          </p:nvPr>
        </p:nvSpPr>
        <p:spPr>
          <a:xfrm>
            <a:off x="9289003" y="6362700"/>
            <a:ext cx="2743200" cy="365125"/>
          </a:xfrm>
        </p:spPr>
        <p:txBody>
          <a:bodyPr/>
          <a:lstStyle/>
          <a:p>
            <a:fld id="{4C08AC1F-CD8D-497D-9859-AB6A0353CDB5}" type="slidenum">
              <a:rPr lang="zh-CN" altLang="en-US" smtClean="0"/>
              <a:t>10</a:t>
            </a:fld>
            <a:endParaRPr lang="zh-CN" altLang="en-US" dirty="0"/>
          </a:p>
        </p:txBody>
      </p:sp>
      <p:sp>
        <p:nvSpPr>
          <p:cNvPr id="4" name="TextBox 8"/>
          <p:cNvSpPr txBox="1"/>
          <p:nvPr/>
        </p:nvSpPr>
        <p:spPr>
          <a:xfrm>
            <a:off x="951592" y="299563"/>
            <a:ext cx="5064629"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产品介绍</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社交广场板块</a:t>
            </a:r>
          </a:p>
        </p:txBody>
      </p:sp>
      <p:sp>
        <p:nvSpPr>
          <p:cNvPr id="15" name="Oval 14"/>
          <p:cNvSpPr/>
          <p:nvPr/>
        </p:nvSpPr>
        <p:spPr>
          <a:xfrm>
            <a:off x="9668951" y="2725445"/>
            <a:ext cx="336184" cy="35086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6"/>
          <p:cNvSpPr/>
          <p:nvPr/>
        </p:nvSpPr>
        <p:spPr>
          <a:xfrm>
            <a:off x="10484527" y="2097203"/>
            <a:ext cx="1486228" cy="1285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点亮四叶草长期互助更亲切</a:t>
            </a:r>
          </a:p>
        </p:txBody>
      </p:sp>
      <p:cxnSp>
        <p:nvCxnSpPr>
          <p:cNvPr id="21" name="Straight Arrow Connector 20"/>
          <p:cNvCxnSpPr>
            <a:cxnSpLocks/>
            <a:stCxn id="7" idx="2"/>
          </p:cNvCxnSpPr>
          <p:nvPr/>
        </p:nvCxnSpPr>
        <p:spPr>
          <a:xfrm flipH="1">
            <a:off x="10217221" y="1335559"/>
            <a:ext cx="541512"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Preparation 25"/>
          <p:cNvSpPr/>
          <p:nvPr/>
        </p:nvSpPr>
        <p:spPr>
          <a:xfrm>
            <a:off x="3952977" y="5236711"/>
            <a:ext cx="2119630" cy="1036600"/>
          </a:xfrm>
          <a:prstGeom prst="flowChartPreparati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Connector: Elbow 29"/>
          <p:cNvCxnSpPr/>
          <p:nvPr/>
        </p:nvCxnSpPr>
        <p:spPr>
          <a:xfrm rot="16200000" flipV="1">
            <a:off x="2035508" y="3795555"/>
            <a:ext cx="3214060" cy="664783"/>
          </a:xfrm>
          <a:prstGeom prst="bentConnector3">
            <a:avLst>
              <a:gd name="adj1" fmla="val 7320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281732" y="848487"/>
            <a:ext cx="3699295" cy="145584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   社区新闻</a:t>
            </a:r>
            <a:r>
              <a:rPr lang="en-US" altLang="zh-CN" sz="16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a:t>
            </a:r>
            <a:r>
              <a:rPr lang="zh-CN" altLang="en-US" sz="16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年长者的生活经</a:t>
            </a:r>
            <a:endParaRPr lang="en-US" altLang="zh-CN" sz="16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    社区新闻、咨询交流、重要通知、</a:t>
            </a:r>
            <a:endParaRPr lang="en-US" altLang="zh-CN" sz="12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    社区活动、商家促销、公益团体、互助组织</a:t>
            </a:r>
            <a:r>
              <a:rPr lang="en-US" altLang="zh-CN" sz="12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dirty="0">
              <a:solidFill>
                <a:schemeClr val="bg1"/>
              </a:solidFill>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   每日话题：老少咸宜，永不冷场</a:t>
            </a:r>
            <a:endParaRPr lang="en-US" altLang="zh-CN" sz="1400" b="1" noProof="0" dirty="0">
              <a:ln>
                <a:noFill/>
              </a:ln>
              <a:solidFill>
                <a:schemeClr val="bg1"/>
              </a:solidFill>
              <a:effectLst/>
              <a:uLnTx/>
              <a:uFillTx/>
              <a:latin typeface="微软雅黑" panose="020B0503020204020204" pitchFamily="34" charset="-122"/>
              <a:ea typeface="微软雅黑" panose="020B0503020204020204" pitchFamily="34" charset="-122"/>
              <a:sym typeface="+mn-ea"/>
            </a:endParaRPr>
          </a:p>
        </p:txBody>
      </p:sp>
      <p:cxnSp>
        <p:nvCxnSpPr>
          <p:cNvPr id="27" name="曲线连接符 17">
            <a:extLst>
              <a:ext uri="{FF2B5EF4-FFF2-40B4-BE49-F238E27FC236}">
                <a16:creationId xmlns:a16="http://schemas.microsoft.com/office/drawing/2014/main" id="{DF72FA0B-20EF-4F83-9E20-FF04BBC54BB7}"/>
              </a:ext>
            </a:extLst>
          </p:cNvPr>
          <p:cNvCxnSpPr>
            <a:cxnSpLocks/>
            <a:endCxn id="39" idx="1"/>
          </p:cNvCxnSpPr>
          <p:nvPr/>
        </p:nvCxnSpPr>
        <p:spPr>
          <a:xfrm flipV="1">
            <a:off x="3389405" y="1576412"/>
            <a:ext cx="892327" cy="833202"/>
          </a:xfrm>
          <a:prstGeom prst="curvedConnector3">
            <a:avLst>
              <a:gd name="adj1" fmla="val 50000"/>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3" name="曲线连接符 17">
            <a:extLst>
              <a:ext uri="{FF2B5EF4-FFF2-40B4-BE49-F238E27FC236}">
                <a16:creationId xmlns:a16="http://schemas.microsoft.com/office/drawing/2014/main" id="{A04B962F-E538-49D0-A849-1B8136F9E1E8}"/>
              </a:ext>
            </a:extLst>
          </p:cNvPr>
          <p:cNvCxnSpPr>
            <a:cxnSpLocks/>
            <a:endCxn id="17" idx="1"/>
          </p:cNvCxnSpPr>
          <p:nvPr/>
        </p:nvCxnSpPr>
        <p:spPr>
          <a:xfrm flipV="1">
            <a:off x="10005135" y="2740075"/>
            <a:ext cx="479392" cy="183870"/>
          </a:xfrm>
          <a:prstGeom prst="curvedConnector3">
            <a:avLst>
              <a:gd name="adj1" fmla="val 50000"/>
            </a:avLst>
          </a:prstGeom>
          <a:ln w="25400">
            <a:solidFill>
              <a:srgbClr val="D37979"/>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6" name="曲线连接符 17">
            <a:extLst>
              <a:ext uri="{FF2B5EF4-FFF2-40B4-BE49-F238E27FC236}">
                <a16:creationId xmlns:a16="http://schemas.microsoft.com/office/drawing/2014/main" id="{93C26A63-8DB5-4BF8-9092-48A7069ED718}"/>
              </a:ext>
            </a:extLst>
          </p:cNvPr>
          <p:cNvCxnSpPr>
            <a:cxnSpLocks/>
            <a:endCxn id="13" idx="1"/>
          </p:cNvCxnSpPr>
          <p:nvPr/>
        </p:nvCxnSpPr>
        <p:spPr>
          <a:xfrm>
            <a:off x="8168106" y="4685016"/>
            <a:ext cx="855042" cy="585185"/>
          </a:xfrm>
          <a:prstGeom prst="curvedConnector3">
            <a:avLst>
              <a:gd name="adj1" fmla="val 50000"/>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p:nvPr/>
        </p:nvGrpSpPr>
        <p:grpSpPr>
          <a:xfrm>
            <a:off x="7918643" y="637898"/>
            <a:ext cx="1554886" cy="1554886"/>
            <a:chOff x="1191465" y="1771650"/>
            <a:chExt cx="2035149" cy="2035149"/>
          </a:xfrm>
        </p:grpSpPr>
        <p:sp>
          <p:nvSpPr>
            <p:cNvPr id="89" name="Oval 19"/>
            <p:cNvSpPr/>
            <p:nvPr/>
          </p:nvSpPr>
          <p:spPr>
            <a:xfrm flipH="1">
              <a:off x="1191465" y="1771650"/>
              <a:ext cx="2035149" cy="2035149"/>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3" name="Shape 1094"/>
            <p:cNvSpPr/>
            <p:nvPr/>
          </p:nvSpPr>
          <p:spPr>
            <a:xfrm>
              <a:off x="1779015" y="2471235"/>
              <a:ext cx="890526" cy="635977"/>
            </a:xfrm>
            <a:custGeom>
              <a:avLst/>
              <a:gdLst/>
              <a:ahLst/>
              <a:cxnLst>
                <a:cxn ang="0">
                  <a:pos x="wd2" y="hd2"/>
                </a:cxn>
                <a:cxn ang="5400000">
                  <a:pos x="wd2" y="hd2"/>
                </a:cxn>
                <a:cxn ang="10800000">
                  <a:pos x="wd2" y="hd2"/>
                </a:cxn>
                <a:cxn ang="16200000">
                  <a:pos x="wd2" y="hd2"/>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accent1"/>
            </a:solidFill>
            <a:ln w="12700" cap="flat">
              <a:noFill/>
              <a:miter lim="400000"/>
            </a:ln>
            <a:effectLst/>
          </p:spPr>
          <p:txBody>
            <a:bodyPr wrap="square" lIns="38096" tIns="38096" rIns="38096" bIns="38096"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1200" cap="none" spc="0" normalizeH="0" baseline="0" noProof="0" dirty="0">
                <a:ln>
                  <a:noFill/>
                </a:ln>
                <a:solidFill>
                  <a:srgbClr val="FFFFFF"/>
                </a:solidFill>
                <a:effectLst/>
                <a:uLnTx/>
                <a:uFillTx/>
                <a:latin typeface="Helvetica Light"/>
                <a:cs typeface="+mn-ea"/>
                <a:sym typeface="+mn-lt"/>
              </a:endParaRPr>
            </a:p>
          </p:txBody>
        </p:sp>
      </p:grpSp>
      <p:grpSp>
        <p:nvGrpSpPr>
          <p:cNvPr id="4" name="Group 4"/>
          <p:cNvGrpSpPr/>
          <p:nvPr/>
        </p:nvGrpSpPr>
        <p:grpSpPr>
          <a:xfrm>
            <a:off x="7879352" y="757359"/>
            <a:ext cx="498456" cy="498456"/>
            <a:chOff x="1049573" y="3162249"/>
            <a:chExt cx="652416" cy="652416"/>
          </a:xfrm>
        </p:grpSpPr>
        <p:sp>
          <p:nvSpPr>
            <p:cNvPr id="99" name="Oval 20"/>
            <p:cNvSpPr/>
            <p:nvPr/>
          </p:nvSpPr>
          <p:spPr>
            <a:xfrm flipH="1">
              <a:off x="1049573" y="3162249"/>
              <a:ext cx="652416" cy="652416"/>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3" name="Text Box 7"/>
            <p:cNvSpPr txBox="1">
              <a:spLocks noChangeArrowheads="1"/>
            </p:cNvSpPr>
            <p:nvPr/>
          </p:nvSpPr>
          <p:spPr bwMode="auto">
            <a:xfrm flipH="1">
              <a:off x="1119437" y="3222074"/>
              <a:ext cx="512688" cy="483401"/>
            </a:xfrm>
            <a:prstGeom prst="rect">
              <a:avLst/>
            </a:prstGeom>
            <a:noFill/>
            <a:ln w="9525">
              <a:noFill/>
              <a:miter lim="800000"/>
            </a:ln>
          </p:spPr>
          <p:txBody>
            <a:bodyPr wrap="none" lIns="60956" tIns="30477" rIns="60956" bIns="30477">
              <a:spAutoFit/>
            </a:bodyPr>
            <a:lstStyle/>
            <a:p>
              <a:pPr marL="0" marR="0" lvl="0" indent="0" algn="ctr" defTabSz="2039620" rtl="0" eaLnBrk="1" fontAlgn="auto" latinLnBrk="0" hangingPunct="1">
                <a:lnSpc>
                  <a:spcPct val="100000"/>
                </a:lnSpc>
                <a:spcBef>
                  <a:spcPts val="0"/>
                </a:spcBef>
                <a:spcAft>
                  <a:spcPts val="0"/>
                </a:spcAft>
                <a:buClrTx/>
                <a:buSzTx/>
                <a:buFontTx/>
                <a:buNone/>
                <a:defRPr/>
              </a:pPr>
              <a:r>
                <a:rPr kumimoji="0" lang="en-CA" sz="2000" b="0" i="0" u="none" strike="noStrike" kern="1200" cap="none" spc="-281"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0 1</a:t>
              </a:r>
            </a:p>
          </p:txBody>
        </p:sp>
      </p:grpSp>
      <p:sp>
        <p:nvSpPr>
          <p:cNvPr id="104" name="Rectangle 29"/>
          <p:cNvSpPr/>
          <p:nvPr/>
        </p:nvSpPr>
        <p:spPr>
          <a:xfrm>
            <a:off x="9473529" y="1235765"/>
            <a:ext cx="1976176" cy="188069"/>
          </a:xfrm>
          <a:prstGeom prst="rect">
            <a:avLst/>
          </a:prstGeom>
        </p:spPr>
        <p:txBody>
          <a:bodyPr wrap="none" lIns="191941" tIns="0" rIns="191941" bIns="0">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资讯滚动栏</a:t>
            </a:r>
          </a:p>
        </p:txBody>
      </p:sp>
      <p:sp>
        <p:nvSpPr>
          <p:cNvPr id="106" name="Rectangle 30"/>
          <p:cNvSpPr/>
          <p:nvPr/>
        </p:nvSpPr>
        <p:spPr>
          <a:xfrm>
            <a:off x="9473529" y="1481910"/>
            <a:ext cx="2076319" cy="409417"/>
          </a:xfrm>
          <a:prstGeom prst="rect">
            <a:avLst/>
          </a:prstGeom>
        </p:spPr>
        <p:txBody>
          <a:bodyPr wrap="square" lIns="191941" tIns="0" rIns="191941" bIns="0">
            <a:normAutofit fontScale="925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商家精选活动滚动展示</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椭圆 10"/>
          <p:cNvSpPr/>
          <p:nvPr/>
        </p:nvSpPr>
        <p:spPr>
          <a:xfrm>
            <a:off x="6668200" y="1658288"/>
            <a:ext cx="111821" cy="1118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庞门正道标题体"/>
              <a:cs typeface="+mn-cs"/>
            </a:endParaRPr>
          </a:p>
        </p:txBody>
      </p:sp>
      <p:grpSp>
        <p:nvGrpSpPr>
          <p:cNvPr id="5" name="Group 22"/>
          <p:cNvGrpSpPr/>
          <p:nvPr/>
        </p:nvGrpSpPr>
        <p:grpSpPr>
          <a:xfrm>
            <a:off x="9438610" y="3491479"/>
            <a:ext cx="1554885" cy="1554885"/>
            <a:chOff x="3825669" y="1771650"/>
            <a:chExt cx="2035149" cy="2035149"/>
          </a:xfrm>
          <a:solidFill>
            <a:schemeClr val="accent2"/>
          </a:solidFill>
        </p:grpSpPr>
        <p:sp>
          <p:nvSpPr>
            <p:cNvPr id="109" name="Oval 24"/>
            <p:cNvSpPr/>
            <p:nvPr/>
          </p:nvSpPr>
          <p:spPr>
            <a:xfrm flipH="1">
              <a:off x="3825669" y="1771650"/>
              <a:ext cx="2035149" cy="2035149"/>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6" name="Group 57"/>
            <p:cNvGrpSpPr/>
            <p:nvPr/>
          </p:nvGrpSpPr>
          <p:grpSpPr>
            <a:xfrm>
              <a:off x="4544205" y="2241777"/>
              <a:ext cx="595502" cy="1243947"/>
              <a:chOff x="392948" y="304311"/>
              <a:chExt cx="1589091" cy="3319466"/>
            </a:xfrm>
            <a:grpFill/>
          </p:grpSpPr>
          <p:sp>
            <p:nvSpPr>
              <p:cNvPr id="112" name="Freeform 9"/>
              <p:cNvSpPr>
                <a:spLocks noEditPoints="1"/>
              </p:cNvSpPr>
              <p:nvPr/>
            </p:nvSpPr>
            <p:spPr bwMode="auto">
              <a:xfrm>
                <a:off x="392948" y="794850"/>
                <a:ext cx="1589091" cy="2828927"/>
              </a:xfrm>
              <a:custGeom>
                <a:avLst/>
                <a:gdLst>
                  <a:gd name="T0" fmla="*/ 421 w 421"/>
                  <a:gd name="T1" fmla="*/ 509 h 751"/>
                  <a:gd name="T2" fmla="*/ 359 w 421"/>
                  <a:gd name="T3" fmla="*/ 306 h 751"/>
                  <a:gd name="T4" fmla="*/ 338 w 421"/>
                  <a:gd name="T5" fmla="*/ 0 h 751"/>
                  <a:gd name="T6" fmla="*/ 307 w 421"/>
                  <a:gd name="T7" fmla="*/ 216 h 751"/>
                  <a:gd name="T8" fmla="*/ 307 w 421"/>
                  <a:gd name="T9" fmla="*/ 214 h 751"/>
                  <a:gd name="T10" fmla="*/ 307 w 421"/>
                  <a:gd name="T11" fmla="*/ 204 h 751"/>
                  <a:gd name="T12" fmla="*/ 288 w 421"/>
                  <a:gd name="T13" fmla="*/ 204 h 751"/>
                  <a:gd name="T14" fmla="*/ 288 w 421"/>
                  <a:gd name="T15" fmla="*/ 230 h 751"/>
                  <a:gd name="T16" fmla="*/ 279 w 421"/>
                  <a:gd name="T17" fmla="*/ 238 h 751"/>
                  <a:gd name="T18" fmla="*/ 278 w 421"/>
                  <a:gd name="T19" fmla="*/ 204 h 751"/>
                  <a:gd name="T20" fmla="*/ 219 w 421"/>
                  <a:gd name="T21" fmla="*/ 204 h 751"/>
                  <a:gd name="T22" fmla="*/ 219 w 421"/>
                  <a:gd name="T23" fmla="*/ 243 h 751"/>
                  <a:gd name="T24" fmla="*/ 274 w 421"/>
                  <a:gd name="T25" fmla="*/ 243 h 751"/>
                  <a:gd name="T26" fmla="*/ 270 w 421"/>
                  <a:gd name="T27" fmla="*/ 247 h 751"/>
                  <a:gd name="T28" fmla="*/ 264 w 421"/>
                  <a:gd name="T29" fmla="*/ 254 h 751"/>
                  <a:gd name="T30" fmla="*/ 219 w 421"/>
                  <a:gd name="T31" fmla="*/ 254 h 751"/>
                  <a:gd name="T32" fmla="*/ 219 w 421"/>
                  <a:gd name="T33" fmla="*/ 291 h 751"/>
                  <a:gd name="T34" fmla="*/ 233 w 421"/>
                  <a:gd name="T35" fmla="*/ 291 h 751"/>
                  <a:gd name="T36" fmla="*/ 219 w 421"/>
                  <a:gd name="T37" fmla="*/ 300 h 751"/>
                  <a:gd name="T38" fmla="*/ 219 w 421"/>
                  <a:gd name="T39" fmla="*/ 291 h 751"/>
                  <a:gd name="T40" fmla="*/ 210 w 421"/>
                  <a:gd name="T41" fmla="*/ 291 h 751"/>
                  <a:gd name="T42" fmla="*/ 210 w 421"/>
                  <a:gd name="T43" fmla="*/ 302 h 751"/>
                  <a:gd name="T44" fmla="*/ 217 w 421"/>
                  <a:gd name="T45" fmla="*/ 302 h 751"/>
                  <a:gd name="T46" fmla="*/ 213 w 421"/>
                  <a:gd name="T47" fmla="*/ 306 h 751"/>
                  <a:gd name="T48" fmla="*/ 210 w 421"/>
                  <a:gd name="T49" fmla="*/ 303 h 751"/>
                  <a:gd name="T50" fmla="*/ 210 w 421"/>
                  <a:gd name="T51" fmla="*/ 302 h 751"/>
                  <a:gd name="T52" fmla="*/ 209 w 421"/>
                  <a:gd name="T53" fmla="*/ 302 h 751"/>
                  <a:gd name="T54" fmla="*/ 185 w 421"/>
                  <a:gd name="T55" fmla="*/ 291 h 751"/>
                  <a:gd name="T56" fmla="*/ 185 w 421"/>
                  <a:gd name="T57" fmla="*/ 291 h 751"/>
                  <a:gd name="T58" fmla="*/ 210 w 421"/>
                  <a:gd name="T59" fmla="*/ 291 h 751"/>
                  <a:gd name="T60" fmla="*/ 210 w 421"/>
                  <a:gd name="T61" fmla="*/ 254 h 751"/>
                  <a:gd name="T62" fmla="*/ 162 w 421"/>
                  <a:gd name="T63" fmla="*/ 254 h 751"/>
                  <a:gd name="T64" fmla="*/ 161 w 421"/>
                  <a:gd name="T65" fmla="*/ 252 h 751"/>
                  <a:gd name="T66" fmla="*/ 153 w 421"/>
                  <a:gd name="T67" fmla="*/ 244 h 751"/>
                  <a:gd name="T68" fmla="*/ 153 w 421"/>
                  <a:gd name="T69" fmla="*/ 243 h 751"/>
                  <a:gd name="T70" fmla="*/ 152 w 421"/>
                  <a:gd name="T71" fmla="*/ 243 h 751"/>
                  <a:gd name="T72" fmla="*/ 143 w 421"/>
                  <a:gd name="T73" fmla="*/ 235 h 751"/>
                  <a:gd name="T74" fmla="*/ 144 w 421"/>
                  <a:gd name="T75" fmla="*/ 204 h 751"/>
                  <a:gd name="T76" fmla="*/ 122 w 421"/>
                  <a:gd name="T77" fmla="*/ 204 h 751"/>
                  <a:gd name="T78" fmla="*/ 122 w 421"/>
                  <a:gd name="T79" fmla="*/ 214 h 751"/>
                  <a:gd name="T80" fmla="*/ 122 w 421"/>
                  <a:gd name="T81" fmla="*/ 219 h 751"/>
                  <a:gd name="T82" fmla="*/ 71 w 421"/>
                  <a:gd name="T83" fmla="*/ 0 h 751"/>
                  <a:gd name="T84" fmla="*/ 71 w 421"/>
                  <a:gd name="T85" fmla="*/ 310 h 751"/>
                  <a:gd name="T86" fmla="*/ 0 w 421"/>
                  <a:gd name="T87" fmla="*/ 503 h 751"/>
                  <a:gd name="T88" fmla="*/ 131 w 421"/>
                  <a:gd name="T89" fmla="*/ 412 h 751"/>
                  <a:gd name="T90" fmla="*/ 301 w 421"/>
                  <a:gd name="T91" fmla="*/ 409 h 751"/>
                  <a:gd name="T92" fmla="*/ 421 w 421"/>
                  <a:gd name="T93" fmla="*/ 509 h 751"/>
                  <a:gd name="T94" fmla="*/ 218 w 421"/>
                  <a:gd name="T95" fmla="*/ 384 h 751"/>
                  <a:gd name="T96" fmla="*/ 217 w 421"/>
                  <a:gd name="T97" fmla="*/ 384 h 751"/>
                  <a:gd name="T98" fmla="*/ 217 w 421"/>
                  <a:gd name="T99" fmla="*/ 384 h 751"/>
                  <a:gd name="T100" fmla="*/ 218 w 421"/>
                  <a:gd name="T101" fmla="*/ 384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 h="751">
                    <a:moveTo>
                      <a:pt x="421" y="509"/>
                    </a:moveTo>
                    <a:cubicBezTo>
                      <a:pt x="421" y="509"/>
                      <a:pt x="400" y="323"/>
                      <a:pt x="359" y="306"/>
                    </a:cubicBezTo>
                    <a:cubicBezTo>
                      <a:pt x="391" y="250"/>
                      <a:pt x="338" y="0"/>
                      <a:pt x="338" y="0"/>
                    </a:cubicBezTo>
                    <a:cubicBezTo>
                      <a:pt x="338" y="0"/>
                      <a:pt x="355" y="183"/>
                      <a:pt x="307" y="216"/>
                    </a:cubicBezTo>
                    <a:cubicBezTo>
                      <a:pt x="307" y="215"/>
                      <a:pt x="307" y="215"/>
                      <a:pt x="307" y="214"/>
                    </a:cubicBezTo>
                    <a:cubicBezTo>
                      <a:pt x="307" y="211"/>
                      <a:pt x="307" y="207"/>
                      <a:pt x="307" y="204"/>
                    </a:cubicBezTo>
                    <a:cubicBezTo>
                      <a:pt x="288" y="204"/>
                      <a:pt x="288" y="204"/>
                      <a:pt x="288" y="204"/>
                    </a:cubicBezTo>
                    <a:cubicBezTo>
                      <a:pt x="288" y="213"/>
                      <a:pt x="288" y="222"/>
                      <a:pt x="288" y="230"/>
                    </a:cubicBezTo>
                    <a:cubicBezTo>
                      <a:pt x="285" y="233"/>
                      <a:pt x="281" y="236"/>
                      <a:pt x="279" y="238"/>
                    </a:cubicBezTo>
                    <a:cubicBezTo>
                      <a:pt x="279" y="227"/>
                      <a:pt x="278" y="216"/>
                      <a:pt x="278" y="204"/>
                    </a:cubicBezTo>
                    <a:cubicBezTo>
                      <a:pt x="219" y="204"/>
                      <a:pt x="219" y="204"/>
                      <a:pt x="219" y="204"/>
                    </a:cubicBezTo>
                    <a:cubicBezTo>
                      <a:pt x="219" y="243"/>
                      <a:pt x="219" y="243"/>
                      <a:pt x="219" y="243"/>
                    </a:cubicBezTo>
                    <a:cubicBezTo>
                      <a:pt x="274" y="243"/>
                      <a:pt x="274" y="243"/>
                      <a:pt x="274" y="243"/>
                    </a:cubicBezTo>
                    <a:cubicBezTo>
                      <a:pt x="272" y="244"/>
                      <a:pt x="271" y="246"/>
                      <a:pt x="270" y="247"/>
                    </a:cubicBezTo>
                    <a:cubicBezTo>
                      <a:pt x="268" y="250"/>
                      <a:pt x="266" y="252"/>
                      <a:pt x="264" y="254"/>
                    </a:cubicBezTo>
                    <a:cubicBezTo>
                      <a:pt x="219" y="254"/>
                      <a:pt x="219" y="254"/>
                      <a:pt x="219" y="254"/>
                    </a:cubicBezTo>
                    <a:cubicBezTo>
                      <a:pt x="219" y="291"/>
                      <a:pt x="219" y="291"/>
                      <a:pt x="219" y="291"/>
                    </a:cubicBezTo>
                    <a:cubicBezTo>
                      <a:pt x="233" y="291"/>
                      <a:pt x="233" y="291"/>
                      <a:pt x="233" y="291"/>
                    </a:cubicBezTo>
                    <a:cubicBezTo>
                      <a:pt x="227" y="294"/>
                      <a:pt x="223" y="296"/>
                      <a:pt x="219" y="300"/>
                    </a:cubicBezTo>
                    <a:cubicBezTo>
                      <a:pt x="219" y="291"/>
                      <a:pt x="219" y="291"/>
                      <a:pt x="219" y="291"/>
                    </a:cubicBezTo>
                    <a:cubicBezTo>
                      <a:pt x="210" y="291"/>
                      <a:pt x="210" y="291"/>
                      <a:pt x="210" y="291"/>
                    </a:cubicBezTo>
                    <a:cubicBezTo>
                      <a:pt x="210" y="302"/>
                      <a:pt x="210" y="302"/>
                      <a:pt x="210" y="302"/>
                    </a:cubicBezTo>
                    <a:cubicBezTo>
                      <a:pt x="217" y="302"/>
                      <a:pt x="217" y="302"/>
                      <a:pt x="217" y="302"/>
                    </a:cubicBezTo>
                    <a:cubicBezTo>
                      <a:pt x="215" y="304"/>
                      <a:pt x="214" y="305"/>
                      <a:pt x="213" y="306"/>
                    </a:cubicBezTo>
                    <a:cubicBezTo>
                      <a:pt x="212" y="305"/>
                      <a:pt x="211" y="304"/>
                      <a:pt x="210" y="303"/>
                    </a:cubicBezTo>
                    <a:cubicBezTo>
                      <a:pt x="210" y="302"/>
                      <a:pt x="210" y="302"/>
                      <a:pt x="210" y="302"/>
                    </a:cubicBezTo>
                    <a:cubicBezTo>
                      <a:pt x="209" y="302"/>
                      <a:pt x="209" y="302"/>
                      <a:pt x="209" y="302"/>
                    </a:cubicBezTo>
                    <a:cubicBezTo>
                      <a:pt x="203" y="297"/>
                      <a:pt x="195" y="294"/>
                      <a:pt x="185" y="291"/>
                    </a:cubicBezTo>
                    <a:cubicBezTo>
                      <a:pt x="185" y="291"/>
                      <a:pt x="185" y="291"/>
                      <a:pt x="185" y="291"/>
                    </a:cubicBezTo>
                    <a:cubicBezTo>
                      <a:pt x="210" y="291"/>
                      <a:pt x="210" y="291"/>
                      <a:pt x="210" y="291"/>
                    </a:cubicBezTo>
                    <a:cubicBezTo>
                      <a:pt x="210" y="254"/>
                      <a:pt x="210" y="254"/>
                      <a:pt x="210" y="254"/>
                    </a:cubicBezTo>
                    <a:cubicBezTo>
                      <a:pt x="162" y="254"/>
                      <a:pt x="162" y="254"/>
                      <a:pt x="162" y="254"/>
                    </a:cubicBezTo>
                    <a:cubicBezTo>
                      <a:pt x="162" y="253"/>
                      <a:pt x="161" y="253"/>
                      <a:pt x="161" y="252"/>
                    </a:cubicBezTo>
                    <a:cubicBezTo>
                      <a:pt x="158" y="249"/>
                      <a:pt x="156" y="246"/>
                      <a:pt x="153" y="244"/>
                    </a:cubicBezTo>
                    <a:cubicBezTo>
                      <a:pt x="153" y="243"/>
                      <a:pt x="153" y="243"/>
                      <a:pt x="153" y="243"/>
                    </a:cubicBezTo>
                    <a:cubicBezTo>
                      <a:pt x="152" y="243"/>
                      <a:pt x="152" y="243"/>
                      <a:pt x="152" y="243"/>
                    </a:cubicBezTo>
                    <a:cubicBezTo>
                      <a:pt x="149" y="240"/>
                      <a:pt x="146" y="238"/>
                      <a:pt x="143" y="235"/>
                    </a:cubicBezTo>
                    <a:cubicBezTo>
                      <a:pt x="143" y="225"/>
                      <a:pt x="144" y="215"/>
                      <a:pt x="144" y="204"/>
                    </a:cubicBezTo>
                    <a:cubicBezTo>
                      <a:pt x="122" y="204"/>
                      <a:pt x="122" y="204"/>
                      <a:pt x="122" y="204"/>
                    </a:cubicBezTo>
                    <a:cubicBezTo>
                      <a:pt x="122" y="208"/>
                      <a:pt x="122" y="211"/>
                      <a:pt x="122" y="214"/>
                    </a:cubicBezTo>
                    <a:cubicBezTo>
                      <a:pt x="122" y="216"/>
                      <a:pt x="122" y="217"/>
                      <a:pt x="122" y="219"/>
                    </a:cubicBezTo>
                    <a:cubicBezTo>
                      <a:pt x="74" y="187"/>
                      <a:pt x="71" y="0"/>
                      <a:pt x="71" y="0"/>
                    </a:cubicBezTo>
                    <a:cubicBezTo>
                      <a:pt x="71" y="0"/>
                      <a:pt x="39" y="254"/>
                      <a:pt x="71" y="310"/>
                    </a:cubicBezTo>
                    <a:cubicBezTo>
                      <a:pt x="30" y="327"/>
                      <a:pt x="0" y="503"/>
                      <a:pt x="0" y="503"/>
                    </a:cubicBezTo>
                    <a:cubicBezTo>
                      <a:pt x="0" y="503"/>
                      <a:pt x="75" y="431"/>
                      <a:pt x="131" y="412"/>
                    </a:cubicBezTo>
                    <a:cubicBezTo>
                      <a:pt x="151" y="500"/>
                      <a:pt x="219" y="751"/>
                      <a:pt x="301" y="409"/>
                    </a:cubicBezTo>
                    <a:cubicBezTo>
                      <a:pt x="354" y="432"/>
                      <a:pt x="421" y="509"/>
                      <a:pt x="421" y="509"/>
                    </a:cubicBezTo>
                    <a:close/>
                    <a:moveTo>
                      <a:pt x="218" y="384"/>
                    </a:moveTo>
                    <a:cubicBezTo>
                      <a:pt x="217" y="384"/>
                      <a:pt x="217" y="384"/>
                      <a:pt x="217" y="384"/>
                    </a:cubicBezTo>
                    <a:cubicBezTo>
                      <a:pt x="217" y="384"/>
                      <a:pt x="217" y="384"/>
                      <a:pt x="217" y="384"/>
                    </a:cubicBezTo>
                    <a:cubicBezTo>
                      <a:pt x="217" y="384"/>
                      <a:pt x="217" y="384"/>
                      <a:pt x="218" y="3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7" name="Group 59"/>
              <p:cNvGrpSpPr/>
              <p:nvPr/>
            </p:nvGrpSpPr>
            <p:grpSpPr>
              <a:xfrm>
                <a:off x="853323" y="304311"/>
                <a:ext cx="698501" cy="1446214"/>
                <a:chOff x="853323" y="304311"/>
                <a:chExt cx="698501" cy="1446214"/>
              </a:xfrm>
              <a:grpFill/>
            </p:grpSpPr>
            <p:sp>
              <p:nvSpPr>
                <p:cNvPr id="115" name="Freeform 10"/>
                <p:cNvSpPr/>
                <p:nvPr/>
              </p:nvSpPr>
              <p:spPr bwMode="auto">
                <a:xfrm>
                  <a:off x="1220036" y="1220299"/>
                  <a:ext cx="214313" cy="120650"/>
                </a:xfrm>
                <a:custGeom>
                  <a:avLst/>
                  <a:gdLst>
                    <a:gd name="T0" fmla="*/ 0 w 57"/>
                    <a:gd name="T1" fmla="*/ 32 h 32"/>
                    <a:gd name="T2" fmla="*/ 57 w 57"/>
                    <a:gd name="T3" fmla="*/ 32 h 32"/>
                    <a:gd name="T4" fmla="*/ 54 w 57"/>
                    <a:gd name="T5" fmla="*/ 0 h 32"/>
                    <a:gd name="T6" fmla="*/ 0 w 57"/>
                    <a:gd name="T7" fmla="*/ 0 h 32"/>
                    <a:gd name="T8" fmla="*/ 0 w 57"/>
                    <a:gd name="T9" fmla="*/ 32 h 32"/>
                  </a:gdLst>
                  <a:ahLst/>
                  <a:cxnLst>
                    <a:cxn ang="0">
                      <a:pos x="T0" y="T1"/>
                    </a:cxn>
                    <a:cxn ang="0">
                      <a:pos x="T2" y="T3"/>
                    </a:cxn>
                    <a:cxn ang="0">
                      <a:pos x="T4" y="T5"/>
                    </a:cxn>
                    <a:cxn ang="0">
                      <a:pos x="T6" y="T7"/>
                    </a:cxn>
                    <a:cxn ang="0">
                      <a:pos x="T8" y="T9"/>
                    </a:cxn>
                  </a:cxnLst>
                  <a:rect l="0" t="0" r="r" b="b"/>
                  <a:pathLst>
                    <a:path w="57" h="32">
                      <a:moveTo>
                        <a:pt x="0" y="32"/>
                      </a:moveTo>
                      <a:cubicBezTo>
                        <a:pt x="57" y="32"/>
                        <a:pt x="57" y="32"/>
                        <a:pt x="57" y="32"/>
                      </a:cubicBezTo>
                      <a:cubicBezTo>
                        <a:pt x="56" y="21"/>
                        <a:pt x="55" y="11"/>
                        <a:pt x="54"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6" name="Freeform 11"/>
                <p:cNvSpPr/>
                <p:nvPr/>
              </p:nvSpPr>
              <p:spPr bwMode="auto">
                <a:xfrm>
                  <a:off x="1416886" y="836124"/>
                  <a:ext cx="74613" cy="161925"/>
                </a:xfrm>
                <a:custGeom>
                  <a:avLst/>
                  <a:gdLst>
                    <a:gd name="T0" fmla="*/ 20 w 20"/>
                    <a:gd name="T1" fmla="*/ 43 h 43"/>
                    <a:gd name="T2" fmla="*/ 12 w 20"/>
                    <a:gd name="T3" fmla="*/ 0 h 43"/>
                    <a:gd name="T4" fmla="*/ 0 w 20"/>
                    <a:gd name="T5" fmla="*/ 0 h 43"/>
                    <a:gd name="T6" fmla="*/ 6 w 20"/>
                    <a:gd name="T7" fmla="*/ 43 h 43"/>
                    <a:gd name="T8" fmla="*/ 20 w 20"/>
                    <a:gd name="T9" fmla="*/ 43 h 43"/>
                  </a:gdLst>
                  <a:ahLst/>
                  <a:cxnLst>
                    <a:cxn ang="0">
                      <a:pos x="T0" y="T1"/>
                    </a:cxn>
                    <a:cxn ang="0">
                      <a:pos x="T2" y="T3"/>
                    </a:cxn>
                    <a:cxn ang="0">
                      <a:pos x="T4" y="T5"/>
                    </a:cxn>
                    <a:cxn ang="0">
                      <a:pos x="T6" y="T7"/>
                    </a:cxn>
                    <a:cxn ang="0">
                      <a:pos x="T8" y="T9"/>
                    </a:cxn>
                  </a:cxnLst>
                  <a:rect l="0" t="0" r="r" b="b"/>
                  <a:pathLst>
                    <a:path w="20" h="43">
                      <a:moveTo>
                        <a:pt x="20" y="43"/>
                      </a:moveTo>
                      <a:cubicBezTo>
                        <a:pt x="18" y="28"/>
                        <a:pt x="15" y="14"/>
                        <a:pt x="12" y="0"/>
                      </a:cubicBezTo>
                      <a:cubicBezTo>
                        <a:pt x="0" y="0"/>
                        <a:pt x="0" y="0"/>
                        <a:pt x="0" y="0"/>
                      </a:cubicBezTo>
                      <a:cubicBezTo>
                        <a:pt x="2" y="15"/>
                        <a:pt x="4" y="29"/>
                        <a:pt x="6" y="43"/>
                      </a:cubicBezTo>
                      <a:lnTo>
                        <a:pt x="2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8" name="Freeform 12"/>
                <p:cNvSpPr/>
                <p:nvPr/>
              </p:nvSpPr>
              <p:spPr bwMode="auto">
                <a:xfrm>
                  <a:off x="1220036" y="1039324"/>
                  <a:ext cx="200025" cy="139700"/>
                </a:xfrm>
                <a:custGeom>
                  <a:avLst/>
                  <a:gdLst>
                    <a:gd name="T0" fmla="*/ 0 w 53"/>
                    <a:gd name="T1" fmla="*/ 37 h 37"/>
                    <a:gd name="T2" fmla="*/ 53 w 53"/>
                    <a:gd name="T3" fmla="*/ 37 h 37"/>
                    <a:gd name="T4" fmla="*/ 50 w 53"/>
                    <a:gd name="T5" fmla="*/ 0 h 37"/>
                    <a:gd name="T6" fmla="*/ 0 w 53"/>
                    <a:gd name="T7" fmla="*/ 0 h 37"/>
                    <a:gd name="T8" fmla="*/ 0 w 53"/>
                    <a:gd name="T9" fmla="*/ 37 h 37"/>
                  </a:gdLst>
                  <a:ahLst/>
                  <a:cxnLst>
                    <a:cxn ang="0">
                      <a:pos x="T0" y="T1"/>
                    </a:cxn>
                    <a:cxn ang="0">
                      <a:pos x="T2" y="T3"/>
                    </a:cxn>
                    <a:cxn ang="0">
                      <a:pos x="T4" y="T5"/>
                    </a:cxn>
                    <a:cxn ang="0">
                      <a:pos x="T6" y="T7"/>
                    </a:cxn>
                    <a:cxn ang="0">
                      <a:pos x="T8" y="T9"/>
                    </a:cxn>
                  </a:cxnLst>
                  <a:rect l="0" t="0" r="r" b="b"/>
                  <a:pathLst>
                    <a:path w="53" h="37">
                      <a:moveTo>
                        <a:pt x="0" y="37"/>
                      </a:moveTo>
                      <a:cubicBezTo>
                        <a:pt x="53" y="37"/>
                        <a:pt x="53" y="37"/>
                        <a:pt x="53" y="37"/>
                      </a:cubicBezTo>
                      <a:cubicBezTo>
                        <a:pt x="52" y="25"/>
                        <a:pt x="51" y="13"/>
                        <a:pt x="50" y="0"/>
                      </a:cubicBezTo>
                      <a:cubicBezTo>
                        <a:pt x="0" y="0"/>
                        <a:pt x="0" y="0"/>
                        <a:pt x="0" y="0"/>
                      </a:cubicBez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9" name="Freeform 13"/>
                <p:cNvSpPr/>
                <p:nvPr/>
              </p:nvSpPr>
              <p:spPr bwMode="auto">
                <a:xfrm>
                  <a:off x="1442286" y="1039324"/>
                  <a:ext cx="79375" cy="139700"/>
                </a:xfrm>
                <a:custGeom>
                  <a:avLst/>
                  <a:gdLst>
                    <a:gd name="T0" fmla="*/ 21 w 21"/>
                    <a:gd name="T1" fmla="*/ 37 h 37"/>
                    <a:gd name="T2" fmla="*/ 15 w 21"/>
                    <a:gd name="T3" fmla="*/ 0 h 37"/>
                    <a:gd name="T4" fmla="*/ 0 w 21"/>
                    <a:gd name="T5" fmla="*/ 0 h 37"/>
                    <a:gd name="T6" fmla="*/ 4 w 21"/>
                    <a:gd name="T7" fmla="*/ 37 h 37"/>
                    <a:gd name="T8" fmla="*/ 21 w 21"/>
                    <a:gd name="T9" fmla="*/ 37 h 37"/>
                  </a:gdLst>
                  <a:ahLst/>
                  <a:cxnLst>
                    <a:cxn ang="0">
                      <a:pos x="T0" y="T1"/>
                    </a:cxn>
                    <a:cxn ang="0">
                      <a:pos x="T2" y="T3"/>
                    </a:cxn>
                    <a:cxn ang="0">
                      <a:pos x="T4" y="T5"/>
                    </a:cxn>
                    <a:cxn ang="0">
                      <a:pos x="T6" y="T7"/>
                    </a:cxn>
                    <a:cxn ang="0">
                      <a:pos x="T8" y="T9"/>
                    </a:cxn>
                  </a:cxnLst>
                  <a:rect l="0" t="0" r="r" b="b"/>
                  <a:pathLst>
                    <a:path w="21" h="37">
                      <a:moveTo>
                        <a:pt x="21" y="37"/>
                      </a:moveTo>
                      <a:cubicBezTo>
                        <a:pt x="19" y="25"/>
                        <a:pt x="17" y="12"/>
                        <a:pt x="15" y="0"/>
                      </a:cubicBezTo>
                      <a:cubicBezTo>
                        <a:pt x="0" y="0"/>
                        <a:pt x="0" y="0"/>
                        <a:pt x="0" y="0"/>
                      </a:cubicBezTo>
                      <a:cubicBezTo>
                        <a:pt x="2" y="13"/>
                        <a:pt x="3" y="25"/>
                        <a:pt x="4" y="37"/>
                      </a:cubicBezTo>
                      <a:lnTo>
                        <a:pt x="2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1" name="Freeform 14"/>
                <p:cNvSpPr/>
                <p:nvPr/>
              </p:nvSpPr>
              <p:spPr bwMode="auto">
                <a:xfrm>
                  <a:off x="1354974" y="493224"/>
                  <a:ext cx="53975" cy="131763"/>
                </a:xfrm>
                <a:custGeom>
                  <a:avLst/>
                  <a:gdLst>
                    <a:gd name="T0" fmla="*/ 14 w 14"/>
                    <a:gd name="T1" fmla="*/ 35 h 35"/>
                    <a:gd name="T2" fmla="*/ 1 w 14"/>
                    <a:gd name="T3" fmla="*/ 0 h 35"/>
                    <a:gd name="T4" fmla="*/ 0 w 14"/>
                    <a:gd name="T5" fmla="*/ 0 h 35"/>
                    <a:gd name="T6" fmla="*/ 7 w 14"/>
                    <a:gd name="T7" fmla="*/ 35 h 35"/>
                    <a:gd name="T8" fmla="*/ 14 w 14"/>
                    <a:gd name="T9" fmla="*/ 35 h 35"/>
                  </a:gdLst>
                  <a:ahLst/>
                  <a:cxnLst>
                    <a:cxn ang="0">
                      <a:pos x="T0" y="T1"/>
                    </a:cxn>
                    <a:cxn ang="0">
                      <a:pos x="T2" y="T3"/>
                    </a:cxn>
                    <a:cxn ang="0">
                      <a:pos x="T4" y="T5"/>
                    </a:cxn>
                    <a:cxn ang="0">
                      <a:pos x="T6" y="T7"/>
                    </a:cxn>
                    <a:cxn ang="0">
                      <a:pos x="T8" y="T9"/>
                    </a:cxn>
                  </a:cxnLst>
                  <a:rect l="0" t="0" r="r" b="b"/>
                  <a:pathLst>
                    <a:path w="14" h="35">
                      <a:moveTo>
                        <a:pt x="14" y="35"/>
                      </a:moveTo>
                      <a:cubicBezTo>
                        <a:pt x="10" y="23"/>
                        <a:pt x="6" y="11"/>
                        <a:pt x="1" y="0"/>
                      </a:cubicBezTo>
                      <a:cubicBezTo>
                        <a:pt x="0" y="0"/>
                        <a:pt x="0" y="0"/>
                        <a:pt x="0" y="0"/>
                      </a:cubicBezTo>
                      <a:cubicBezTo>
                        <a:pt x="2" y="12"/>
                        <a:pt x="5" y="24"/>
                        <a:pt x="7" y="35"/>
                      </a:cubicBez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2" name="Freeform 15"/>
                <p:cNvSpPr/>
                <p:nvPr/>
              </p:nvSpPr>
              <p:spPr bwMode="auto">
                <a:xfrm>
                  <a:off x="1389899" y="669436"/>
                  <a:ext cx="60325" cy="125413"/>
                </a:xfrm>
                <a:custGeom>
                  <a:avLst/>
                  <a:gdLst>
                    <a:gd name="T0" fmla="*/ 16 w 16"/>
                    <a:gd name="T1" fmla="*/ 33 h 33"/>
                    <a:gd name="T2" fmla="*/ 8 w 16"/>
                    <a:gd name="T3" fmla="*/ 0 h 33"/>
                    <a:gd name="T4" fmla="*/ 0 w 16"/>
                    <a:gd name="T5" fmla="*/ 0 h 33"/>
                    <a:gd name="T6" fmla="*/ 5 w 16"/>
                    <a:gd name="T7" fmla="*/ 33 h 33"/>
                    <a:gd name="T8" fmla="*/ 16 w 16"/>
                    <a:gd name="T9" fmla="*/ 33 h 33"/>
                  </a:gdLst>
                  <a:ahLst/>
                  <a:cxnLst>
                    <a:cxn ang="0">
                      <a:pos x="T0" y="T1"/>
                    </a:cxn>
                    <a:cxn ang="0">
                      <a:pos x="T2" y="T3"/>
                    </a:cxn>
                    <a:cxn ang="0">
                      <a:pos x="T4" y="T5"/>
                    </a:cxn>
                    <a:cxn ang="0">
                      <a:pos x="T6" y="T7"/>
                    </a:cxn>
                    <a:cxn ang="0">
                      <a:pos x="T8" y="T9"/>
                    </a:cxn>
                  </a:cxnLst>
                  <a:rect l="0" t="0" r="r" b="b"/>
                  <a:pathLst>
                    <a:path w="16" h="33">
                      <a:moveTo>
                        <a:pt x="16" y="33"/>
                      </a:moveTo>
                      <a:cubicBezTo>
                        <a:pt x="14" y="21"/>
                        <a:pt x="11" y="10"/>
                        <a:pt x="8" y="0"/>
                      </a:cubicBezTo>
                      <a:cubicBezTo>
                        <a:pt x="0" y="0"/>
                        <a:pt x="0" y="0"/>
                        <a:pt x="0" y="0"/>
                      </a:cubicBezTo>
                      <a:cubicBezTo>
                        <a:pt x="2" y="11"/>
                        <a:pt x="4" y="22"/>
                        <a:pt x="5" y="33"/>
                      </a:cubicBezTo>
                      <a:lnTo>
                        <a:pt x="16"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3" name="Freeform 16"/>
                <p:cNvSpPr/>
                <p:nvPr/>
              </p:nvSpPr>
              <p:spPr bwMode="auto">
                <a:xfrm>
                  <a:off x="864435" y="1220299"/>
                  <a:ext cx="90488" cy="120650"/>
                </a:xfrm>
                <a:custGeom>
                  <a:avLst/>
                  <a:gdLst>
                    <a:gd name="T0" fmla="*/ 4 w 24"/>
                    <a:gd name="T1" fmla="*/ 0 h 32"/>
                    <a:gd name="T2" fmla="*/ 0 w 24"/>
                    <a:gd name="T3" fmla="*/ 32 h 32"/>
                    <a:gd name="T4" fmla="*/ 21 w 24"/>
                    <a:gd name="T5" fmla="*/ 32 h 32"/>
                    <a:gd name="T6" fmla="*/ 24 w 24"/>
                    <a:gd name="T7" fmla="*/ 0 h 32"/>
                    <a:gd name="T8" fmla="*/ 4 w 24"/>
                    <a:gd name="T9" fmla="*/ 0 h 32"/>
                  </a:gdLst>
                  <a:ahLst/>
                  <a:cxnLst>
                    <a:cxn ang="0">
                      <a:pos x="T0" y="T1"/>
                    </a:cxn>
                    <a:cxn ang="0">
                      <a:pos x="T2" y="T3"/>
                    </a:cxn>
                    <a:cxn ang="0">
                      <a:pos x="T4" y="T5"/>
                    </a:cxn>
                    <a:cxn ang="0">
                      <a:pos x="T6" y="T7"/>
                    </a:cxn>
                    <a:cxn ang="0">
                      <a:pos x="T8" y="T9"/>
                    </a:cxn>
                  </a:cxnLst>
                  <a:rect l="0" t="0" r="r" b="b"/>
                  <a:pathLst>
                    <a:path w="24" h="32">
                      <a:moveTo>
                        <a:pt x="4" y="0"/>
                      </a:moveTo>
                      <a:cubicBezTo>
                        <a:pt x="2" y="11"/>
                        <a:pt x="1" y="21"/>
                        <a:pt x="0" y="32"/>
                      </a:cubicBezTo>
                      <a:cubicBezTo>
                        <a:pt x="21" y="32"/>
                        <a:pt x="21" y="32"/>
                        <a:pt x="21" y="32"/>
                      </a:cubicBezTo>
                      <a:cubicBezTo>
                        <a:pt x="22" y="21"/>
                        <a:pt x="23" y="11"/>
                        <a:pt x="24"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4" name="Freeform 17"/>
                <p:cNvSpPr/>
                <p:nvPr/>
              </p:nvSpPr>
              <p:spPr bwMode="auto">
                <a:xfrm>
                  <a:off x="951748" y="669436"/>
                  <a:ext cx="71438" cy="125413"/>
                </a:xfrm>
                <a:custGeom>
                  <a:avLst/>
                  <a:gdLst>
                    <a:gd name="T0" fmla="*/ 9 w 19"/>
                    <a:gd name="T1" fmla="*/ 0 h 33"/>
                    <a:gd name="T2" fmla="*/ 0 w 19"/>
                    <a:gd name="T3" fmla="*/ 33 h 33"/>
                    <a:gd name="T4" fmla="*/ 14 w 19"/>
                    <a:gd name="T5" fmla="*/ 33 h 33"/>
                    <a:gd name="T6" fmla="*/ 19 w 19"/>
                    <a:gd name="T7" fmla="*/ 0 h 33"/>
                    <a:gd name="T8" fmla="*/ 9 w 19"/>
                    <a:gd name="T9" fmla="*/ 0 h 33"/>
                  </a:gdLst>
                  <a:ahLst/>
                  <a:cxnLst>
                    <a:cxn ang="0">
                      <a:pos x="T0" y="T1"/>
                    </a:cxn>
                    <a:cxn ang="0">
                      <a:pos x="T2" y="T3"/>
                    </a:cxn>
                    <a:cxn ang="0">
                      <a:pos x="T4" y="T5"/>
                    </a:cxn>
                    <a:cxn ang="0">
                      <a:pos x="T6" y="T7"/>
                    </a:cxn>
                    <a:cxn ang="0">
                      <a:pos x="T8" y="T9"/>
                    </a:cxn>
                  </a:cxnLst>
                  <a:rect l="0" t="0" r="r" b="b"/>
                  <a:pathLst>
                    <a:path w="19" h="33">
                      <a:moveTo>
                        <a:pt x="9" y="0"/>
                      </a:moveTo>
                      <a:cubicBezTo>
                        <a:pt x="6" y="10"/>
                        <a:pt x="3" y="21"/>
                        <a:pt x="0" y="33"/>
                      </a:cubicBezTo>
                      <a:cubicBezTo>
                        <a:pt x="14" y="33"/>
                        <a:pt x="14" y="33"/>
                        <a:pt x="14" y="33"/>
                      </a:cubicBezTo>
                      <a:cubicBezTo>
                        <a:pt x="16" y="22"/>
                        <a:pt x="17" y="11"/>
                        <a:pt x="19" y="0"/>
                      </a:cubicBez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5" name="Freeform 18"/>
                <p:cNvSpPr/>
                <p:nvPr/>
              </p:nvSpPr>
              <p:spPr bwMode="auto">
                <a:xfrm>
                  <a:off x="883485" y="1039324"/>
                  <a:ext cx="87313" cy="139700"/>
                </a:xfrm>
                <a:custGeom>
                  <a:avLst/>
                  <a:gdLst>
                    <a:gd name="T0" fmla="*/ 6 w 23"/>
                    <a:gd name="T1" fmla="*/ 0 h 37"/>
                    <a:gd name="T2" fmla="*/ 0 w 23"/>
                    <a:gd name="T3" fmla="*/ 37 h 37"/>
                    <a:gd name="T4" fmla="*/ 19 w 23"/>
                    <a:gd name="T5" fmla="*/ 37 h 37"/>
                    <a:gd name="T6" fmla="*/ 23 w 23"/>
                    <a:gd name="T7" fmla="*/ 0 h 37"/>
                    <a:gd name="T8" fmla="*/ 6 w 23"/>
                    <a:gd name="T9" fmla="*/ 0 h 37"/>
                  </a:gdLst>
                  <a:ahLst/>
                  <a:cxnLst>
                    <a:cxn ang="0">
                      <a:pos x="T0" y="T1"/>
                    </a:cxn>
                    <a:cxn ang="0">
                      <a:pos x="T2" y="T3"/>
                    </a:cxn>
                    <a:cxn ang="0">
                      <a:pos x="T4" y="T5"/>
                    </a:cxn>
                    <a:cxn ang="0">
                      <a:pos x="T6" y="T7"/>
                    </a:cxn>
                    <a:cxn ang="0">
                      <a:pos x="T8" y="T9"/>
                    </a:cxn>
                  </a:cxnLst>
                  <a:rect l="0" t="0" r="r" b="b"/>
                  <a:pathLst>
                    <a:path w="23" h="37">
                      <a:moveTo>
                        <a:pt x="6" y="0"/>
                      </a:moveTo>
                      <a:cubicBezTo>
                        <a:pt x="4" y="12"/>
                        <a:pt x="2" y="25"/>
                        <a:pt x="0" y="37"/>
                      </a:cubicBezTo>
                      <a:cubicBezTo>
                        <a:pt x="19" y="37"/>
                        <a:pt x="19" y="37"/>
                        <a:pt x="19" y="37"/>
                      </a:cubicBezTo>
                      <a:cubicBezTo>
                        <a:pt x="21" y="25"/>
                        <a:pt x="22" y="13"/>
                        <a:pt x="23"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6" name="Freeform 19"/>
                <p:cNvSpPr/>
                <p:nvPr/>
              </p:nvSpPr>
              <p:spPr bwMode="auto">
                <a:xfrm>
                  <a:off x="1102561" y="304311"/>
                  <a:ext cx="82550" cy="147638"/>
                </a:xfrm>
                <a:custGeom>
                  <a:avLst/>
                  <a:gdLst>
                    <a:gd name="T0" fmla="*/ 22 w 22"/>
                    <a:gd name="T1" fmla="*/ 0 h 39"/>
                    <a:gd name="T2" fmla="*/ 0 w 22"/>
                    <a:gd name="T3" fmla="*/ 19 h 39"/>
                    <a:gd name="T4" fmla="*/ 5 w 22"/>
                    <a:gd name="T5" fmla="*/ 21 h 39"/>
                    <a:gd name="T6" fmla="*/ 1 w 22"/>
                    <a:gd name="T7" fmla="*/ 39 h 39"/>
                    <a:gd name="T8" fmla="*/ 22 w 22"/>
                    <a:gd name="T9" fmla="*/ 39 h 39"/>
                    <a:gd name="T10" fmla="*/ 22 w 22"/>
                    <a:gd name="T11" fmla="*/ 0 h 39"/>
                  </a:gdLst>
                  <a:ahLst/>
                  <a:cxnLst>
                    <a:cxn ang="0">
                      <a:pos x="T0" y="T1"/>
                    </a:cxn>
                    <a:cxn ang="0">
                      <a:pos x="T2" y="T3"/>
                    </a:cxn>
                    <a:cxn ang="0">
                      <a:pos x="T4" y="T5"/>
                    </a:cxn>
                    <a:cxn ang="0">
                      <a:pos x="T6" y="T7"/>
                    </a:cxn>
                    <a:cxn ang="0">
                      <a:pos x="T8" y="T9"/>
                    </a:cxn>
                    <a:cxn ang="0">
                      <a:pos x="T10" y="T11"/>
                    </a:cxn>
                  </a:cxnLst>
                  <a:rect l="0" t="0" r="r" b="b"/>
                  <a:pathLst>
                    <a:path w="22" h="39">
                      <a:moveTo>
                        <a:pt x="22" y="0"/>
                      </a:moveTo>
                      <a:cubicBezTo>
                        <a:pt x="14" y="2"/>
                        <a:pt x="7" y="9"/>
                        <a:pt x="0" y="19"/>
                      </a:cubicBezTo>
                      <a:cubicBezTo>
                        <a:pt x="5" y="21"/>
                        <a:pt x="5" y="21"/>
                        <a:pt x="5" y="21"/>
                      </a:cubicBezTo>
                      <a:cubicBezTo>
                        <a:pt x="3" y="27"/>
                        <a:pt x="2" y="33"/>
                        <a:pt x="1" y="39"/>
                      </a:cubicBezTo>
                      <a:cubicBezTo>
                        <a:pt x="22" y="39"/>
                        <a:pt x="22" y="39"/>
                        <a:pt x="22" y="39"/>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7" name="Freeform 20"/>
                <p:cNvSpPr/>
                <p:nvPr/>
              </p:nvSpPr>
              <p:spPr bwMode="auto">
                <a:xfrm>
                  <a:off x="1220036" y="304311"/>
                  <a:ext cx="90488" cy="147638"/>
                </a:xfrm>
                <a:custGeom>
                  <a:avLst/>
                  <a:gdLst>
                    <a:gd name="T0" fmla="*/ 20 w 24"/>
                    <a:gd name="T1" fmla="*/ 21 h 39"/>
                    <a:gd name="T2" fmla="*/ 22 w 24"/>
                    <a:gd name="T3" fmla="*/ 20 h 39"/>
                    <a:gd name="T4" fmla="*/ 0 w 24"/>
                    <a:gd name="T5" fmla="*/ 0 h 39"/>
                    <a:gd name="T6" fmla="*/ 0 w 24"/>
                    <a:gd name="T7" fmla="*/ 39 h 39"/>
                    <a:gd name="T8" fmla="*/ 24 w 24"/>
                    <a:gd name="T9" fmla="*/ 39 h 39"/>
                    <a:gd name="T10" fmla="*/ 20 w 24"/>
                    <a:gd name="T11" fmla="*/ 21 h 39"/>
                  </a:gdLst>
                  <a:ahLst/>
                  <a:cxnLst>
                    <a:cxn ang="0">
                      <a:pos x="T0" y="T1"/>
                    </a:cxn>
                    <a:cxn ang="0">
                      <a:pos x="T2" y="T3"/>
                    </a:cxn>
                    <a:cxn ang="0">
                      <a:pos x="T4" y="T5"/>
                    </a:cxn>
                    <a:cxn ang="0">
                      <a:pos x="T6" y="T7"/>
                    </a:cxn>
                    <a:cxn ang="0">
                      <a:pos x="T8" y="T9"/>
                    </a:cxn>
                    <a:cxn ang="0">
                      <a:pos x="T10" y="T11"/>
                    </a:cxn>
                  </a:cxnLst>
                  <a:rect l="0" t="0" r="r" b="b"/>
                  <a:pathLst>
                    <a:path w="24" h="39">
                      <a:moveTo>
                        <a:pt x="20" y="21"/>
                      </a:moveTo>
                      <a:cubicBezTo>
                        <a:pt x="22" y="20"/>
                        <a:pt x="22" y="20"/>
                        <a:pt x="22" y="20"/>
                      </a:cubicBezTo>
                      <a:cubicBezTo>
                        <a:pt x="15" y="9"/>
                        <a:pt x="8" y="2"/>
                        <a:pt x="0" y="0"/>
                      </a:cubicBezTo>
                      <a:cubicBezTo>
                        <a:pt x="0" y="39"/>
                        <a:pt x="0" y="39"/>
                        <a:pt x="0" y="39"/>
                      </a:cubicBezTo>
                      <a:cubicBezTo>
                        <a:pt x="24" y="39"/>
                        <a:pt x="24" y="39"/>
                        <a:pt x="24" y="39"/>
                      </a:cubicBezTo>
                      <a:cubicBezTo>
                        <a:pt x="22" y="33"/>
                        <a:pt x="21" y="27"/>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8" name="Freeform 21"/>
                <p:cNvSpPr/>
                <p:nvPr/>
              </p:nvSpPr>
              <p:spPr bwMode="auto">
                <a:xfrm>
                  <a:off x="1061286" y="429724"/>
                  <a:ext cx="11113" cy="22225"/>
                </a:xfrm>
                <a:custGeom>
                  <a:avLst/>
                  <a:gdLst>
                    <a:gd name="T0" fmla="*/ 0 w 3"/>
                    <a:gd name="T1" fmla="*/ 6 h 6"/>
                    <a:gd name="T2" fmla="*/ 2 w 3"/>
                    <a:gd name="T3" fmla="*/ 6 h 6"/>
                    <a:gd name="T4" fmla="*/ 3 w 3"/>
                    <a:gd name="T5" fmla="*/ 0 h 6"/>
                    <a:gd name="T6" fmla="*/ 0 w 3"/>
                    <a:gd name="T7" fmla="*/ 6 h 6"/>
                  </a:gdLst>
                  <a:ahLst/>
                  <a:cxnLst>
                    <a:cxn ang="0">
                      <a:pos x="T0" y="T1"/>
                    </a:cxn>
                    <a:cxn ang="0">
                      <a:pos x="T2" y="T3"/>
                    </a:cxn>
                    <a:cxn ang="0">
                      <a:pos x="T4" y="T5"/>
                    </a:cxn>
                    <a:cxn ang="0">
                      <a:pos x="T6" y="T7"/>
                    </a:cxn>
                  </a:cxnLst>
                  <a:rect l="0" t="0" r="r" b="b"/>
                  <a:pathLst>
                    <a:path w="3" h="6">
                      <a:moveTo>
                        <a:pt x="0" y="6"/>
                      </a:moveTo>
                      <a:cubicBezTo>
                        <a:pt x="2" y="6"/>
                        <a:pt x="2" y="6"/>
                        <a:pt x="2" y="6"/>
                      </a:cubicBezTo>
                      <a:cubicBezTo>
                        <a:pt x="2" y="4"/>
                        <a:pt x="3" y="2"/>
                        <a:pt x="3" y="0"/>
                      </a:cubicBezTo>
                      <a:cubicBezTo>
                        <a:pt x="2"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9" name="Freeform 22"/>
                <p:cNvSpPr/>
                <p:nvPr/>
              </p:nvSpPr>
              <p:spPr bwMode="auto">
                <a:xfrm>
                  <a:off x="996198" y="493224"/>
                  <a:ext cx="61913" cy="131763"/>
                </a:xfrm>
                <a:custGeom>
                  <a:avLst/>
                  <a:gdLst>
                    <a:gd name="T0" fmla="*/ 12 w 16"/>
                    <a:gd name="T1" fmla="*/ 0 h 35"/>
                    <a:gd name="T2" fmla="*/ 0 w 16"/>
                    <a:gd name="T3" fmla="*/ 35 h 35"/>
                    <a:gd name="T4" fmla="*/ 9 w 16"/>
                    <a:gd name="T5" fmla="*/ 35 h 35"/>
                    <a:gd name="T6" fmla="*/ 16 w 16"/>
                    <a:gd name="T7" fmla="*/ 0 h 35"/>
                    <a:gd name="T8" fmla="*/ 12 w 16"/>
                    <a:gd name="T9" fmla="*/ 0 h 35"/>
                  </a:gdLst>
                  <a:ahLst/>
                  <a:cxnLst>
                    <a:cxn ang="0">
                      <a:pos x="T0" y="T1"/>
                    </a:cxn>
                    <a:cxn ang="0">
                      <a:pos x="T2" y="T3"/>
                    </a:cxn>
                    <a:cxn ang="0">
                      <a:pos x="T4" y="T5"/>
                    </a:cxn>
                    <a:cxn ang="0">
                      <a:pos x="T6" y="T7"/>
                    </a:cxn>
                    <a:cxn ang="0">
                      <a:pos x="T8" y="T9"/>
                    </a:cxn>
                  </a:cxnLst>
                  <a:rect l="0" t="0" r="r" b="b"/>
                  <a:pathLst>
                    <a:path w="16" h="35">
                      <a:moveTo>
                        <a:pt x="12" y="0"/>
                      </a:moveTo>
                      <a:cubicBezTo>
                        <a:pt x="8" y="11"/>
                        <a:pt x="4" y="23"/>
                        <a:pt x="0" y="35"/>
                      </a:cubicBezTo>
                      <a:cubicBezTo>
                        <a:pt x="9" y="35"/>
                        <a:pt x="9" y="35"/>
                        <a:pt x="9" y="35"/>
                      </a:cubicBezTo>
                      <a:cubicBezTo>
                        <a:pt x="12" y="24"/>
                        <a:pt x="14" y="12"/>
                        <a:pt x="16"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0" name="Freeform 23"/>
                <p:cNvSpPr/>
                <p:nvPr/>
              </p:nvSpPr>
              <p:spPr bwMode="auto">
                <a:xfrm>
                  <a:off x="913648" y="836124"/>
                  <a:ext cx="82550" cy="161925"/>
                </a:xfrm>
                <a:custGeom>
                  <a:avLst/>
                  <a:gdLst>
                    <a:gd name="T0" fmla="*/ 8 w 22"/>
                    <a:gd name="T1" fmla="*/ 0 h 43"/>
                    <a:gd name="T2" fmla="*/ 0 w 22"/>
                    <a:gd name="T3" fmla="*/ 43 h 43"/>
                    <a:gd name="T4" fmla="*/ 16 w 22"/>
                    <a:gd name="T5" fmla="*/ 43 h 43"/>
                    <a:gd name="T6" fmla="*/ 22 w 22"/>
                    <a:gd name="T7" fmla="*/ 0 h 43"/>
                    <a:gd name="T8" fmla="*/ 8 w 22"/>
                    <a:gd name="T9" fmla="*/ 0 h 43"/>
                  </a:gdLst>
                  <a:ahLst/>
                  <a:cxnLst>
                    <a:cxn ang="0">
                      <a:pos x="T0" y="T1"/>
                    </a:cxn>
                    <a:cxn ang="0">
                      <a:pos x="T2" y="T3"/>
                    </a:cxn>
                    <a:cxn ang="0">
                      <a:pos x="T4" y="T5"/>
                    </a:cxn>
                    <a:cxn ang="0">
                      <a:pos x="T6" y="T7"/>
                    </a:cxn>
                    <a:cxn ang="0">
                      <a:pos x="T8" y="T9"/>
                    </a:cxn>
                  </a:cxnLst>
                  <a:rect l="0" t="0" r="r" b="b"/>
                  <a:pathLst>
                    <a:path w="22" h="43">
                      <a:moveTo>
                        <a:pt x="8" y="0"/>
                      </a:moveTo>
                      <a:cubicBezTo>
                        <a:pt x="5" y="14"/>
                        <a:pt x="2" y="28"/>
                        <a:pt x="0" y="43"/>
                      </a:cubicBezTo>
                      <a:cubicBezTo>
                        <a:pt x="16" y="43"/>
                        <a:pt x="16" y="43"/>
                        <a:pt x="16" y="43"/>
                      </a:cubicBezTo>
                      <a:cubicBezTo>
                        <a:pt x="18" y="29"/>
                        <a:pt x="20" y="15"/>
                        <a:pt x="22" y="0"/>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1" name="Freeform 24"/>
                <p:cNvSpPr/>
                <p:nvPr/>
              </p:nvSpPr>
              <p:spPr bwMode="auto">
                <a:xfrm>
                  <a:off x="1220036" y="1382225"/>
                  <a:ext cx="222250" cy="139700"/>
                </a:xfrm>
                <a:custGeom>
                  <a:avLst/>
                  <a:gdLst>
                    <a:gd name="T0" fmla="*/ 0 w 59"/>
                    <a:gd name="T1" fmla="*/ 37 h 37"/>
                    <a:gd name="T2" fmla="*/ 59 w 59"/>
                    <a:gd name="T3" fmla="*/ 37 h 37"/>
                    <a:gd name="T4" fmla="*/ 57 w 59"/>
                    <a:gd name="T5" fmla="*/ 0 h 37"/>
                    <a:gd name="T6" fmla="*/ 0 w 59"/>
                    <a:gd name="T7" fmla="*/ 0 h 37"/>
                    <a:gd name="T8" fmla="*/ 0 w 59"/>
                    <a:gd name="T9" fmla="*/ 37 h 37"/>
                  </a:gdLst>
                  <a:ahLst/>
                  <a:cxnLst>
                    <a:cxn ang="0">
                      <a:pos x="T0" y="T1"/>
                    </a:cxn>
                    <a:cxn ang="0">
                      <a:pos x="T2" y="T3"/>
                    </a:cxn>
                    <a:cxn ang="0">
                      <a:pos x="T4" y="T5"/>
                    </a:cxn>
                    <a:cxn ang="0">
                      <a:pos x="T6" y="T7"/>
                    </a:cxn>
                    <a:cxn ang="0">
                      <a:pos x="T8" y="T9"/>
                    </a:cxn>
                  </a:cxnLst>
                  <a:rect l="0" t="0" r="r" b="b"/>
                  <a:pathLst>
                    <a:path w="59" h="37">
                      <a:moveTo>
                        <a:pt x="0" y="37"/>
                      </a:moveTo>
                      <a:cubicBezTo>
                        <a:pt x="59" y="37"/>
                        <a:pt x="59" y="37"/>
                        <a:pt x="59" y="37"/>
                      </a:cubicBezTo>
                      <a:cubicBezTo>
                        <a:pt x="58" y="25"/>
                        <a:pt x="58" y="13"/>
                        <a:pt x="57" y="0"/>
                      </a:cubicBezTo>
                      <a:cubicBezTo>
                        <a:pt x="0" y="0"/>
                        <a:pt x="0" y="0"/>
                        <a:pt x="0" y="0"/>
                      </a:cubicBez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2" name="Freeform 25"/>
                <p:cNvSpPr/>
                <p:nvPr/>
              </p:nvSpPr>
              <p:spPr bwMode="auto">
                <a:xfrm>
                  <a:off x="1012073" y="836124"/>
                  <a:ext cx="173038" cy="161925"/>
                </a:xfrm>
                <a:custGeom>
                  <a:avLst/>
                  <a:gdLst>
                    <a:gd name="T0" fmla="*/ 46 w 46"/>
                    <a:gd name="T1" fmla="*/ 0 h 43"/>
                    <a:gd name="T2" fmla="*/ 6 w 46"/>
                    <a:gd name="T3" fmla="*/ 0 h 43"/>
                    <a:gd name="T4" fmla="*/ 0 w 46"/>
                    <a:gd name="T5" fmla="*/ 43 h 43"/>
                    <a:gd name="T6" fmla="*/ 46 w 46"/>
                    <a:gd name="T7" fmla="*/ 43 h 43"/>
                    <a:gd name="T8" fmla="*/ 46 w 46"/>
                    <a:gd name="T9" fmla="*/ 0 h 43"/>
                  </a:gdLst>
                  <a:ahLst/>
                  <a:cxnLst>
                    <a:cxn ang="0">
                      <a:pos x="T0" y="T1"/>
                    </a:cxn>
                    <a:cxn ang="0">
                      <a:pos x="T2" y="T3"/>
                    </a:cxn>
                    <a:cxn ang="0">
                      <a:pos x="T4" y="T5"/>
                    </a:cxn>
                    <a:cxn ang="0">
                      <a:pos x="T6" y="T7"/>
                    </a:cxn>
                    <a:cxn ang="0">
                      <a:pos x="T8" y="T9"/>
                    </a:cxn>
                  </a:cxnLst>
                  <a:rect l="0" t="0" r="r" b="b"/>
                  <a:pathLst>
                    <a:path w="46" h="43">
                      <a:moveTo>
                        <a:pt x="46" y="0"/>
                      </a:moveTo>
                      <a:cubicBezTo>
                        <a:pt x="6" y="0"/>
                        <a:pt x="6" y="0"/>
                        <a:pt x="6" y="0"/>
                      </a:cubicBezTo>
                      <a:cubicBezTo>
                        <a:pt x="4" y="15"/>
                        <a:pt x="2" y="29"/>
                        <a:pt x="0" y="43"/>
                      </a:cubicBezTo>
                      <a:cubicBezTo>
                        <a:pt x="46" y="43"/>
                        <a:pt x="46" y="43"/>
                        <a:pt x="46" y="43"/>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3" name="Freeform 26"/>
                <p:cNvSpPr/>
                <p:nvPr/>
              </p:nvSpPr>
              <p:spPr bwMode="auto">
                <a:xfrm>
                  <a:off x="1069223" y="493224"/>
                  <a:ext cx="115888" cy="131763"/>
                </a:xfrm>
                <a:custGeom>
                  <a:avLst/>
                  <a:gdLst>
                    <a:gd name="T0" fmla="*/ 31 w 31"/>
                    <a:gd name="T1" fmla="*/ 0 h 35"/>
                    <a:gd name="T2" fmla="*/ 7 w 31"/>
                    <a:gd name="T3" fmla="*/ 0 h 35"/>
                    <a:gd name="T4" fmla="*/ 0 w 31"/>
                    <a:gd name="T5" fmla="*/ 35 h 35"/>
                    <a:gd name="T6" fmla="*/ 31 w 31"/>
                    <a:gd name="T7" fmla="*/ 35 h 35"/>
                    <a:gd name="T8" fmla="*/ 31 w 31"/>
                    <a:gd name="T9" fmla="*/ 0 h 35"/>
                  </a:gdLst>
                  <a:ahLst/>
                  <a:cxnLst>
                    <a:cxn ang="0">
                      <a:pos x="T0" y="T1"/>
                    </a:cxn>
                    <a:cxn ang="0">
                      <a:pos x="T2" y="T3"/>
                    </a:cxn>
                    <a:cxn ang="0">
                      <a:pos x="T4" y="T5"/>
                    </a:cxn>
                    <a:cxn ang="0">
                      <a:pos x="T6" y="T7"/>
                    </a:cxn>
                    <a:cxn ang="0">
                      <a:pos x="T8" y="T9"/>
                    </a:cxn>
                  </a:cxnLst>
                  <a:rect l="0" t="0" r="r" b="b"/>
                  <a:pathLst>
                    <a:path w="31" h="35">
                      <a:moveTo>
                        <a:pt x="31" y="0"/>
                      </a:moveTo>
                      <a:cubicBezTo>
                        <a:pt x="7" y="0"/>
                        <a:pt x="7" y="0"/>
                        <a:pt x="7" y="0"/>
                      </a:cubicBezTo>
                      <a:cubicBezTo>
                        <a:pt x="5" y="12"/>
                        <a:pt x="2" y="24"/>
                        <a:pt x="0" y="35"/>
                      </a:cubicBezTo>
                      <a:cubicBezTo>
                        <a:pt x="31" y="35"/>
                        <a:pt x="31" y="35"/>
                        <a:pt x="31" y="35"/>
                      </a:cubicBezTo>
                      <a:cubicBezTo>
                        <a:pt x="31" y="0"/>
                        <a:pt x="31"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4" name="Freeform 27"/>
                <p:cNvSpPr/>
                <p:nvPr/>
              </p:nvSpPr>
              <p:spPr bwMode="auto">
                <a:xfrm>
                  <a:off x="993023" y="1039324"/>
                  <a:ext cx="192088" cy="139700"/>
                </a:xfrm>
                <a:custGeom>
                  <a:avLst/>
                  <a:gdLst>
                    <a:gd name="T0" fmla="*/ 51 w 51"/>
                    <a:gd name="T1" fmla="*/ 0 h 37"/>
                    <a:gd name="T2" fmla="*/ 4 w 51"/>
                    <a:gd name="T3" fmla="*/ 0 h 37"/>
                    <a:gd name="T4" fmla="*/ 0 w 51"/>
                    <a:gd name="T5" fmla="*/ 37 h 37"/>
                    <a:gd name="T6" fmla="*/ 51 w 51"/>
                    <a:gd name="T7" fmla="*/ 37 h 37"/>
                    <a:gd name="T8" fmla="*/ 51 w 51"/>
                    <a:gd name="T9" fmla="*/ 0 h 37"/>
                  </a:gdLst>
                  <a:ahLst/>
                  <a:cxnLst>
                    <a:cxn ang="0">
                      <a:pos x="T0" y="T1"/>
                    </a:cxn>
                    <a:cxn ang="0">
                      <a:pos x="T2" y="T3"/>
                    </a:cxn>
                    <a:cxn ang="0">
                      <a:pos x="T4" y="T5"/>
                    </a:cxn>
                    <a:cxn ang="0">
                      <a:pos x="T6" y="T7"/>
                    </a:cxn>
                    <a:cxn ang="0">
                      <a:pos x="T8" y="T9"/>
                    </a:cxn>
                  </a:cxnLst>
                  <a:rect l="0" t="0" r="r" b="b"/>
                  <a:pathLst>
                    <a:path w="51" h="37">
                      <a:moveTo>
                        <a:pt x="51" y="0"/>
                      </a:moveTo>
                      <a:cubicBezTo>
                        <a:pt x="4" y="0"/>
                        <a:pt x="4" y="0"/>
                        <a:pt x="4" y="0"/>
                      </a:cubicBezTo>
                      <a:cubicBezTo>
                        <a:pt x="2" y="13"/>
                        <a:pt x="1" y="25"/>
                        <a:pt x="0" y="37"/>
                      </a:cubicBezTo>
                      <a:cubicBezTo>
                        <a:pt x="51" y="37"/>
                        <a:pt x="51" y="37"/>
                        <a:pt x="51" y="37"/>
                      </a:cubicBezTo>
                      <a:lnTo>
                        <a:pt x="5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5" name="Freeform 28"/>
                <p:cNvSpPr/>
                <p:nvPr/>
              </p:nvSpPr>
              <p:spPr bwMode="auto">
                <a:xfrm>
                  <a:off x="1220036" y="836124"/>
                  <a:ext cx="180975" cy="161925"/>
                </a:xfrm>
                <a:custGeom>
                  <a:avLst/>
                  <a:gdLst>
                    <a:gd name="T0" fmla="*/ 0 w 48"/>
                    <a:gd name="T1" fmla="*/ 43 h 43"/>
                    <a:gd name="T2" fmla="*/ 48 w 48"/>
                    <a:gd name="T3" fmla="*/ 43 h 43"/>
                    <a:gd name="T4" fmla="*/ 43 w 48"/>
                    <a:gd name="T5" fmla="*/ 0 h 43"/>
                    <a:gd name="T6" fmla="*/ 0 w 48"/>
                    <a:gd name="T7" fmla="*/ 0 h 43"/>
                    <a:gd name="T8" fmla="*/ 0 w 48"/>
                    <a:gd name="T9" fmla="*/ 43 h 43"/>
                  </a:gdLst>
                  <a:ahLst/>
                  <a:cxnLst>
                    <a:cxn ang="0">
                      <a:pos x="T0" y="T1"/>
                    </a:cxn>
                    <a:cxn ang="0">
                      <a:pos x="T2" y="T3"/>
                    </a:cxn>
                    <a:cxn ang="0">
                      <a:pos x="T4" y="T5"/>
                    </a:cxn>
                    <a:cxn ang="0">
                      <a:pos x="T6" y="T7"/>
                    </a:cxn>
                    <a:cxn ang="0">
                      <a:pos x="T8" y="T9"/>
                    </a:cxn>
                  </a:cxnLst>
                  <a:rect l="0" t="0" r="r" b="b"/>
                  <a:pathLst>
                    <a:path w="48" h="43">
                      <a:moveTo>
                        <a:pt x="0" y="43"/>
                      </a:moveTo>
                      <a:cubicBezTo>
                        <a:pt x="48" y="43"/>
                        <a:pt x="48" y="43"/>
                        <a:pt x="48" y="43"/>
                      </a:cubicBezTo>
                      <a:cubicBezTo>
                        <a:pt x="47" y="29"/>
                        <a:pt x="45" y="15"/>
                        <a:pt x="43" y="0"/>
                      </a:cubicBezTo>
                      <a:cubicBezTo>
                        <a:pt x="0" y="0"/>
                        <a:pt x="0" y="0"/>
                        <a:pt x="0" y="0"/>
                      </a:cubicBez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6" name="Freeform 29"/>
                <p:cNvSpPr/>
                <p:nvPr/>
              </p:nvSpPr>
              <p:spPr bwMode="auto">
                <a:xfrm>
                  <a:off x="1220036" y="493224"/>
                  <a:ext cx="123825" cy="131763"/>
                </a:xfrm>
                <a:custGeom>
                  <a:avLst/>
                  <a:gdLst>
                    <a:gd name="T0" fmla="*/ 33 w 33"/>
                    <a:gd name="T1" fmla="*/ 35 h 35"/>
                    <a:gd name="T2" fmla="*/ 26 w 33"/>
                    <a:gd name="T3" fmla="*/ 0 h 35"/>
                    <a:gd name="T4" fmla="*/ 0 w 33"/>
                    <a:gd name="T5" fmla="*/ 0 h 35"/>
                    <a:gd name="T6" fmla="*/ 0 w 33"/>
                    <a:gd name="T7" fmla="*/ 35 h 35"/>
                    <a:gd name="T8" fmla="*/ 33 w 33"/>
                    <a:gd name="T9" fmla="*/ 35 h 35"/>
                  </a:gdLst>
                  <a:ahLst/>
                  <a:cxnLst>
                    <a:cxn ang="0">
                      <a:pos x="T0" y="T1"/>
                    </a:cxn>
                    <a:cxn ang="0">
                      <a:pos x="T2" y="T3"/>
                    </a:cxn>
                    <a:cxn ang="0">
                      <a:pos x="T4" y="T5"/>
                    </a:cxn>
                    <a:cxn ang="0">
                      <a:pos x="T6" y="T7"/>
                    </a:cxn>
                    <a:cxn ang="0">
                      <a:pos x="T8" y="T9"/>
                    </a:cxn>
                  </a:cxnLst>
                  <a:rect l="0" t="0" r="r" b="b"/>
                  <a:pathLst>
                    <a:path w="33" h="35">
                      <a:moveTo>
                        <a:pt x="33" y="35"/>
                      </a:moveTo>
                      <a:cubicBezTo>
                        <a:pt x="31" y="24"/>
                        <a:pt x="29" y="12"/>
                        <a:pt x="26" y="0"/>
                      </a:cubicBezTo>
                      <a:cubicBezTo>
                        <a:pt x="0" y="0"/>
                        <a:pt x="0" y="0"/>
                        <a:pt x="0" y="0"/>
                      </a:cubicBezTo>
                      <a:cubicBezTo>
                        <a:pt x="0" y="35"/>
                        <a:pt x="0" y="35"/>
                        <a:pt x="0" y="35"/>
                      </a:cubicBezTo>
                      <a:lnTo>
                        <a:pt x="33"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7" name="Freeform 30"/>
                <p:cNvSpPr/>
                <p:nvPr/>
              </p:nvSpPr>
              <p:spPr bwMode="auto">
                <a:xfrm>
                  <a:off x="1220036" y="669436"/>
                  <a:ext cx="153988" cy="125413"/>
                </a:xfrm>
                <a:custGeom>
                  <a:avLst/>
                  <a:gdLst>
                    <a:gd name="T0" fmla="*/ 0 w 41"/>
                    <a:gd name="T1" fmla="*/ 33 h 33"/>
                    <a:gd name="T2" fmla="*/ 41 w 41"/>
                    <a:gd name="T3" fmla="*/ 33 h 33"/>
                    <a:gd name="T4" fmla="*/ 35 w 41"/>
                    <a:gd name="T5" fmla="*/ 0 h 33"/>
                    <a:gd name="T6" fmla="*/ 0 w 41"/>
                    <a:gd name="T7" fmla="*/ 0 h 33"/>
                    <a:gd name="T8" fmla="*/ 0 w 41"/>
                    <a:gd name="T9" fmla="*/ 33 h 33"/>
                  </a:gdLst>
                  <a:ahLst/>
                  <a:cxnLst>
                    <a:cxn ang="0">
                      <a:pos x="T0" y="T1"/>
                    </a:cxn>
                    <a:cxn ang="0">
                      <a:pos x="T2" y="T3"/>
                    </a:cxn>
                    <a:cxn ang="0">
                      <a:pos x="T4" y="T5"/>
                    </a:cxn>
                    <a:cxn ang="0">
                      <a:pos x="T6" y="T7"/>
                    </a:cxn>
                    <a:cxn ang="0">
                      <a:pos x="T8" y="T9"/>
                    </a:cxn>
                  </a:cxnLst>
                  <a:rect l="0" t="0" r="r" b="b"/>
                  <a:pathLst>
                    <a:path w="41" h="33">
                      <a:moveTo>
                        <a:pt x="0" y="33"/>
                      </a:moveTo>
                      <a:cubicBezTo>
                        <a:pt x="41" y="33"/>
                        <a:pt x="41" y="33"/>
                        <a:pt x="41" y="33"/>
                      </a:cubicBezTo>
                      <a:cubicBezTo>
                        <a:pt x="39" y="22"/>
                        <a:pt x="37" y="11"/>
                        <a:pt x="35" y="0"/>
                      </a:cubicBezTo>
                      <a:cubicBezTo>
                        <a:pt x="0" y="0"/>
                        <a:pt x="0" y="0"/>
                        <a:pt x="0" y="0"/>
                      </a:cubicBez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8" name="Freeform 31"/>
                <p:cNvSpPr/>
                <p:nvPr/>
              </p:nvSpPr>
              <p:spPr bwMode="auto">
                <a:xfrm>
                  <a:off x="1042236" y="669436"/>
                  <a:ext cx="142875" cy="125413"/>
                </a:xfrm>
                <a:custGeom>
                  <a:avLst/>
                  <a:gdLst>
                    <a:gd name="T0" fmla="*/ 38 w 38"/>
                    <a:gd name="T1" fmla="*/ 0 h 33"/>
                    <a:gd name="T2" fmla="*/ 5 w 38"/>
                    <a:gd name="T3" fmla="*/ 0 h 33"/>
                    <a:gd name="T4" fmla="*/ 0 w 38"/>
                    <a:gd name="T5" fmla="*/ 33 h 33"/>
                    <a:gd name="T6" fmla="*/ 38 w 38"/>
                    <a:gd name="T7" fmla="*/ 33 h 33"/>
                    <a:gd name="T8" fmla="*/ 38 w 38"/>
                    <a:gd name="T9" fmla="*/ 0 h 33"/>
                  </a:gdLst>
                  <a:ahLst/>
                  <a:cxnLst>
                    <a:cxn ang="0">
                      <a:pos x="T0" y="T1"/>
                    </a:cxn>
                    <a:cxn ang="0">
                      <a:pos x="T2" y="T3"/>
                    </a:cxn>
                    <a:cxn ang="0">
                      <a:pos x="T4" y="T5"/>
                    </a:cxn>
                    <a:cxn ang="0">
                      <a:pos x="T6" y="T7"/>
                    </a:cxn>
                    <a:cxn ang="0">
                      <a:pos x="T8" y="T9"/>
                    </a:cxn>
                  </a:cxnLst>
                  <a:rect l="0" t="0" r="r" b="b"/>
                  <a:pathLst>
                    <a:path w="38" h="33">
                      <a:moveTo>
                        <a:pt x="38" y="0"/>
                      </a:moveTo>
                      <a:cubicBezTo>
                        <a:pt x="5" y="0"/>
                        <a:pt x="5" y="0"/>
                        <a:pt x="5" y="0"/>
                      </a:cubicBezTo>
                      <a:cubicBezTo>
                        <a:pt x="3" y="11"/>
                        <a:pt x="1" y="22"/>
                        <a:pt x="0" y="33"/>
                      </a:cubicBezTo>
                      <a:cubicBezTo>
                        <a:pt x="38" y="33"/>
                        <a:pt x="38" y="33"/>
                        <a:pt x="38" y="33"/>
                      </a:cubicBez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9" name="Freeform 32"/>
                <p:cNvSpPr/>
                <p:nvPr/>
              </p:nvSpPr>
              <p:spPr bwMode="auto">
                <a:xfrm>
                  <a:off x="970798" y="1563200"/>
                  <a:ext cx="214313" cy="146050"/>
                </a:xfrm>
                <a:custGeom>
                  <a:avLst/>
                  <a:gdLst>
                    <a:gd name="T0" fmla="*/ 57 w 57"/>
                    <a:gd name="T1" fmla="*/ 0 h 39"/>
                    <a:gd name="T2" fmla="*/ 0 w 57"/>
                    <a:gd name="T3" fmla="*/ 0 h 39"/>
                    <a:gd name="T4" fmla="*/ 0 w 57"/>
                    <a:gd name="T5" fmla="*/ 39 h 39"/>
                    <a:gd name="T6" fmla="*/ 57 w 57"/>
                    <a:gd name="T7" fmla="*/ 39 h 39"/>
                    <a:gd name="T8" fmla="*/ 57 w 57"/>
                    <a:gd name="T9" fmla="*/ 0 h 39"/>
                  </a:gdLst>
                  <a:ahLst/>
                  <a:cxnLst>
                    <a:cxn ang="0">
                      <a:pos x="T0" y="T1"/>
                    </a:cxn>
                    <a:cxn ang="0">
                      <a:pos x="T2" y="T3"/>
                    </a:cxn>
                    <a:cxn ang="0">
                      <a:pos x="T4" y="T5"/>
                    </a:cxn>
                    <a:cxn ang="0">
                      <a:pos x="T6" y="T7"/>
                    </a:cxn>
                    <a:cxn ang="0">
                      <a:pos x="T8" y="T9"/>
                    </a:cxn>
                  </a:cxnLst>
                  <a:rect l="0" t="0" r="r" b="b"/>
                  <a:pathLst>
                    <a:path w="57" h="39">
                      <a:moveTo>
                        <a:pt x="57" y="0"/>
                      </a:moveTo>
                      <a:cubicBezTo>
                        <a:pt x="0" y="0"/>
                        <a:pt x="0" y="0"/>
                        <a:pt x="0" y="0"/>
                      </a:cubicBezTo>
                      <a:cubicBezTo>
                        <a:pt x="0" y="14"/>
                        <a:pt x="0" y="27"/>
                        <a:pt x="0" y="39"/>
                      </a:cubicBezTo>
                      <a:cubicBezTo>
                        <a:pt x="57" y="39"/>
                        <a:pt x="57" y="39"/>
                        <a:pt x="57" y="39"/>
                      </a:cubicBez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0" name="Freeform 33"/>
                <p:cNvSpPr/>
                <p:nvPr/>
              </p:nvSpPr>
              <p:spPr bwMode="auto">
                <a:xfrm>
                  <a:off x="981910" y="1220299"/>
                  <a:ext cx="203200" cy="120650"/>
                </a:xfrm>
                <a:custGeom>
                  <a:avLst/>
                  <a:gdLst>
                    <a:gd name="T0" fmla="*/ 54 w 54"/>
                    <a:gd name="T1" fmla="*/ 0 h 32"/>
                    <a:gd name="T2" fmla="*/ 2 w 54"/>
                    <a:gd name="T3" fmla="*/ 0 h 32"/>
                    <a:gd name="T4" fmla="*/ 0 w 54"/>
                    <a:gd name="T5" fmla="*/ 32 h 32"/>
                    <a:gd name="T6" fmla="*/ 54 w 54"/>
                    <a:gd name="T7" fmla="*/ 32 h 32"/>
                    <a:gd name="T8" fmla="*/ 54 w 54"/>
                    <a:gd name="T9" fmla="*/ 0 h 32"/>
                  </a:gdLst>
                  <a:ahLst/>
                  <a:cxnLst>
                    <a:cxn ang="0">
                      <a:pos x="T0" y="T1"/>
                    </a:cxn>
                    <a:cxn ang="0">
                      <a:pos x="T2" y="T3"/>
                    </a:cxn>
                    <a:cxn ang="0">
                      <a:pos x="T4" y="T5"/>
                    </a:cxn>
                    <a:cxn ang="0">
                      <a:pos x="T6" y="T7"/>
                    </a:cxn>
                    <a:cxn ang="0">
                      <a:pos x="T8" y="T9"/>
                    </a:cxn>
                  </a:cxnLst>
                  <a:rect l="0" t="0" r="r" b="b"/>
                  <a:pathLst>
                    <a:path w="54" h="32">
                      <a:moveTo>
                        <a:pt x="54" y="0"/>
                      </a:moveTo>
                      <a:cubicBezTo>
                        <a:pt x="2" y="0"/>
                        <a:pt x="2" y="0"/>
                        <a:pt x="2" y="0"/>
                      </a:cubicBezTo>
                      <a:cubicBezTo>
                        <a:pt x="1" y="11"/>
                        <a:pt x="0" y="21"/>
                        <a:pt x="0" y="32"/>
                      </a:cubicBezTo>
                      <a:cubicBezTo>
                        <a:pt x="54" y="32"/>
                        <a:pt x="54" y="32"/>
                        <a:pt x="54" y="32"/>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1" name="Freeform 34"/>
                <p:cNvSpPr/>
                <p:nvPr/>
              </p:nvSpPr>
              <p:spPr bwMode="auto">
                <a:xfrm>
                  <a:off x="973973" y="1382225"/>
                  <a:ext cx="211138" cy="139700"/>
                </a:xfrm>
                <a:custGeom>
                  <a:avLst/>
                  <a:gdLst>
                    <a:gd name="T0" fmla="*/ 56 w 56"/>
                    <a:gd name="T1" fmla="*/ 0 h 37"/>
                    <a:gd name="T2" fmla="*/ 1 w 56"/>
                    <a:gd name="T3" fmla="*/ 0 h 37"/>
                    <a:gd name="T4" fmla="*/ 0 w 56"/>
                    <a:gd name="T5" fmla="*/ 37 h 37"/>
                    <a:gd name="T6" fmla="*/ 56 w 56"/>
                    <a:gd name="T7" fmla="*/ 37 h 37"/>
                    <a:gd name="T8" fmla="*/ 56 w 56"/>
                    <a:gd name="T9" fmla="*/ 0 h 37"/>
                  </a:gdLst>
                  <a:ahLst/>
                  <a:cxnLst>
                    <a:cxn ang="0">
                      <a:pos x="T0" y="T1"/>
                    </a:cxn>
                    <a:cxn ang="0">
                      <a:pos x="T2" y="T3"/>
                    </a:cxn>
                    <a:cxn ang="0">
                      <a:pos x="T4" y="T5"/>
                    </a:cxn>
                    <a:cxn ang="0">
                      <a:pos x="T6" y="T7"/>
                    </a:cxn>
                    <a:cxn ang="0">
                      <a:pos x="T8" y="T9"/>
                    </a:cxn>
                  </a:cxnLst>
                  <a:rect l="0" t="0" r="r" b="b"/>
                  <a:pathLst>
                    <a:path w="56" h="37">
                      <a:moveTo>
                        <a:pt x="56" y="0"/>
                      </a:moveTo>
                      <a:cubicBezTo>
                        <a:pt x="1" y="0"/>
                        <a:pt x="1" y="0"/>
                        <a:pt x="1" y="0"/>
                      </a:cubicBezTo>
                      <a:cubicBezTo>
                        <a:pt x="0" y="13"/>
                        <a:pt x="0" y="25"/>
                        <a:pt x="0" y="37"/>
                      </a:cubicBezTo>
                      <a:cubicBezTo>
                        <a:pt x="56" y="37"/>
                        <a:pt x="56" y="37"/>
                        <a:pt x="56" y="37"/>
                      </a:cubicBezTo>
                      <a:cubicBezTo>
                        <a:pt x="56" y="0"/>
                        <a:pt x="56"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2" name="Freeform 35"/>
                <p:cNvSpPr/>
                <p:nvPr/>
              </p:nvSpPr>
              <p:spPr bwMode="auto">
                <a:xfrm>
                  <a:off x="853323" y="1382225"/>
                  <a:ext cx="90488" cy="139700"/>
                </a:xfrm>
                <a:custGeom>
                  <a:avLst/>
                  <a:gdLst>
                    <a:gd name="T0" fmla="*/ 2 w 24"/>
                    <a:gd name="T1" fmla="*/ 0 h 37"/>
                    <a:gd name="T2" fmla="*/ 0 w 24"/>
                    <a:gd name="T3" fmla="*/ 37 h 37"/>
                    <a:gd name="T4" fmla="*/ 22 w 24"/>
                    <a:gd name="T5" fmla="*/ 37 h 37"/>
                    <a:gd name="T6" fmla="*/ 24 w 24"/>
                    <a:gd name="T7" fmla="*/ 0 h 37"/>
                    <a:gd name="T8" fmla="*/ 2 w 24"/>
                    <a:gd name="T9" fmla="*/ 0 h 37"/>
                  </a:gdLst>
                  <a:ahLst/>
                  <a:cxnLst>
                    <a:cxn ang="0">
                      <a:pos x="T0" y="T1"/>
                    </a:cxn>
                    <a:cxn ang="0">
                      <a:pos x="T2" y="T3"/>
                    </a:cxn>
                    <a:cxn ang="0">
                      <a:pos x="T4" y="T5"/>
                    </a:cxn>
                    <a:cxn ang="0">
                      <a:pos x="T6" y="T7"/>
                    </a:cxn>
                    <a:cxn ang="0">
                      <a:pos x="T8" y="T9"/>
                    </a:cxn>
                  </a:cxnLst>
                  <a:rect l="0" t="0" r="r" b="b"/>
                  <a:pathLst>
                    <a:path w="24" h="37">
                      <a:moveTo>
                        <a:pt x="2" y="0"/>
                      </a:moveTo>
                      <a:cubicBezTo>
                        <a:pt x="1" y="13"/>
                        <a:pt x="1" y="25"/>
                        <a:pt x="0" y="37"/>
                      </a:cubicBezTo>
                      <a:cubicBezTo>
                        <a:pt x="22" y="37"/>
                        <a:pt x="22" y="37"/>
                        <a:pt x="22" y="37"/>
                      </a:cubicBezTo>
                      <a:cubicBezTo>
                        <a:pt x="22" y="25"/>
                        <a:pt x="23" y="13"/>
                        <a:pt x="24"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3" name="Freeform 36"/>
                <p:cNvSpPr/>
                <p:nvPr/>
              </p:nvSpPr>
              <p:spPr bwMode="auto">
                <a:xfrm>
                  <a:off x="1472449" y="1382225"/>
                  <a:ext cx="79375" cy="139700"/>
                </a:xfrm>
                <a:custGeom>
                  <a:avLst/>
                  <a:gdLst>
                    <a:gd name="T0" fmla="*/ 21 w 21"/>
                    <a:gd name="T1" fmla="*/ 37 h 37"/>
                    <a:gd name="T2" fmla="*/ 18 w 21"/>
                    <a:gd name="T3" fmla="*/ 0 h 37"/>
                    <a:gd name="T4" fmla="*/ 0 w 21"/>
                    <a:gd name="T5" fmla="*/ 0 h 37"/>
                    <a:gd name="T6" fmla="*/ 1 w 21"/>
                    <a:gd name="T7" fmla="*/ 37 h 37"/>
                    <a:gd name="T8" fmla="*/ 21 w 21"/>
                    <a:gd name="T9" fmla="*/ 37 h 37"/>
                  </a:gdLst>
                  <a:ahLst/>
                  <a:cxnLst>
                    <a:cxn ang="0">
                      <a:pos x="T0" y="T1"/>
                    </a:cxn>
                    <a:cxn ang="0">
                      <a:pos x="T2" y="T3"/>
                    </a:cxn>
                    <a:cxn ang="0">
                      <a:pos x="T4" y="T5"/>
                    </a:cxn>
                    <a:cxn ang="0">
                      <a:pos x="T6" y="T7"/>
                    </a:cxn>
                    <a:cxn ang="0">
                      <a:pos x="T8" y="T9"/>
                    </a:cxn>
                  </a:cxnLst>
                  <a:rect l="0" t="0" r="r" b="b"/>
                  <a:pathLst>
                    <a:path w="21" h="37">
                      <a:moveTo>
                        <a:pt x="21" y="37"/>
                      </a:moveTo>
                      <a:cubicBezTo>
                        <a:pt x="20" y="25"/>
                        <a:pt x="19" y="13"/>
                        <a:pt x="18" y="0"/>
                      </a:cubicBezTo>
                      <a:cubicBezTo>
                        <a:pt x="0" y="0"/>
                        <a:pt x="0" y="0"/>
                        <a:pt x="0" y="0"/>
                      </a:cubicBezTo>
                      <a:cubicBezTo>
                        <a:pt x="0" y="13"/>
                        <a:pt x="1" y="25"/>
                        <a:pt x="1" y="37"/>
                      </a:cubicBezTo>
                      <a:lnTo>
                        <a:pt x="2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4" name="Freeform 37"/>
                <p:cNvSpPr/>
                <p:nvPr/>
              </p:nvSpPr>
              <p:spPr bwMode="auto">
                <a:xfrm>
                  <a:off x="1461336" y="1220299"/>
                  <a:ext cx="76200" cy="120650"/>
                </a:xfrm>
                <a:custGeom>
                  <a:avLst/>
                  <a:gdLst>
                    <a:gd name="T0" fmla="*/ 20 w 20"/>
                    <a:gd name="T1" fmla="*/ 32 h 32"/>
                    <a:gd name="T2" fmla="*/ 17 w 20"/>
                    <a:gd name="T3" fmla="*/ 0 h 32"/>
                    <a:gd name="T4" fmla="*/ 0 w 20"/>
                    <a:gd name="T5" fmla="*/ 0 h 32"/>
                    <a:gd name="T6" fmla="*/ 2 w 20"/>
                    <a:gd name="T7" fmla="*/ 32 h 32"/>
                    <a:gd name="T8" fmla="*/ 20 w 20"/>
                    <a:gd name="T9" fmla="*/ 32 h 32"/>
                  </a:gdLst>
                  <a:ahLst/>
                  <a:cxnLst>
                    <a:cxn ang="0">
                      <a:pos x="T0" y="T1"/>
                    </a:cxn>
                    <a:cxn ang="0">
                      <a:pos x="T2" y="T3"/>
                    </a:cxn>
                    <a:cxn ang="0">
                      <a:pos x="T4" y="T5"/>
                    </a:cxn>
                    <a:cxn ang="0">
                      <a:pos x="T6" y="T7"/>
                    </a:cxn>
                    <a:cxn ang="0">
                      <a:pos x="T8" y="T9"/>
                    </a:cxn>
                  </a:cxnLst>
                  <a:rect l="0" t="0" r="r" b="b"/>
                  <a:pathLst>
                    <a:path w="20" h="32">
                      <a:moveTo>
                        <a:pt x="20" y="32"/>
                      </a:moveTo>
                      <a:cubicBezTo>
                        <a:pt x="19" y="21"/>
                        <a:pt x="18" y="11"/>
                        <a:pt x="17" y="0"/>
                      </a:cubicBezTo>
                      <a:cubicBezTo>
                        <a:pt x="0" y="0"/>
                        <a:pt x="0" y="0"/>
                        <a:pt x="0" y="0"/>
                      </a:cubicBezTo>
                      <a:cubicBezTo>
                        <a:pt x="1" y="11"/>
                        <a:pt x="1" y="21"/>
                        <a:pt x="2" y="32"/>
                      </a:cubicBezTo>
                      <a:lnTo>
                        <a:pt x="2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5" name="Freeform 38"/>
                <p:cNvSpPr/>
                <p:nvPr/>
              </p:nvSpPr>
              <p:spPr bwMode="auto">
                <a:xfrm>
                  <a:off x="1058111" y="451949"/>
                  <a:ext cx="47625" cy="41275"/>
                </a:xfrm>
                <a:custGeom>
                  <a:avLst/>
                  <a:gdLst>
                    <a:gd name="T0" fmla="*/ 13 w 13"/>
                    <a:gd name="T1" fmla="*/ 0 h 11"/>
                    <a:gd name="T2" fmla="*/ 3 w 13"/>
                    <a:gd name="T3" fmla="*/ 0 h 11"/>
                    <a:gd name="T4" fmla="*/ 0 w 13"/>
                    <a:gd name="T5" fmla="*/ 11 h 11"/>
                    <a:gd name="T6" fmla="*/ 10 w 13"/>
                    <a:gd name="T7" fmla="*/ 1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cubicBezTo>
                        <a:pt x="3" y="0"/>
                        <a:pt x="3" y="0"/>
                        <a:pt x="3" y="0"/>
                      </a:cubicBezTo>
                      <a:cubicBezTo>
                        <a:pt x="2" y="4"/>
                        <a:pt x="1" y="8"/>
                        <a:pt x="0" y="11"/>
                      </a:cubicBezTo>
                      <a:cubicBezTo>
                        <a:pt x="10" y="11"/>
                        <a:pt x="10" y="11"/>
                        <a:pt x="10" y="11"/>
                      </a:cubicBezTo>
                      <a:cubicBezTo>
                        <a:pt x="11" y="8"/>
                        <a:pt x="12" y="4"/>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6" name="Freeform 39"/>
                <p:cNvSpPr/>
                <p:nvPr/>
              </p:nvSpPr>
              <p:spPr bwMode="auto">
                <a:xfrm>
                  <a:off x="1310523" y="451949"/>
                  <a:ext cx="44450" cy="41275"/>
                </a:xfrm>
                <a:custGeom>
                  <a:avLst/>
                  <a:gdLst>
                    <a:gd name="T0" fmla="*/ 12 w 12"/>
                    <a:gd name="T1" fmla="*/ 11 h 11"/>
                    <a:gd name="T2" fmla="*/ 11 w 12"/>
                    <a:gd name="T3" fmla="*/ 5 h 11"/>
                    <a:gd name="T4" fmla="*/ 9 w 12"/>
                    <a:gd name="T5" fmla="*/ 0 h 11"/>
                    <a:gd name="T6" fmla="*/ 0 w 12"/>
                    <a:gd name="T7" fmla="*/ 0 h 11"/>
                    <a:gd name="T8" fmla="*/ 2 w 12"/>
                    <a:gd name="T9" fmla="*/ 11 h 11"/>
                    <a:gd name="T10" fmla="*/ 12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12" y="11"/>
                      </a:moveTo>
                      <a:cubicBezTo>
                        <a:pt x="12" y="9"/>
                        <a:pt x="11" y="7"/>
                        <a:pt x="11" y="5"/>
                      </a:cubicBezTo>
                      <a:cubicBezTo>
                        <a:pt x="10" y="3"/>
                        <a:pt x="9" y="2"/>
                        <a:pt x="9" y="0"/>
                      </a:cubicBezTo>
                      <a:cubicBezTo>
                        <a:pt x="0" y="0"/>
                        <a:pt x="0" y="0"/>
                        <a:pt x="0" y="0"/>
                      </a:cubicBezTo>
                      <a:cubicBezTo>
                        <a:pt x="1" y="4"/>
                        <a:pt x="1" y="8"/>
                        <a:pt x="2" y="11"/>
                      </a:cubicBezTo>
                      <a:lnTo>
                        <a:pt x="12"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7" name="Rectangle 40"/>
                <p:cNvSpPr>
                  <a:spLocks noChangeArrowheads="1"/>
                </p:cNvSpPr>
                <p:nvPr/>
              </p:nvSpPr>
              <p:spPr bwMode="auto">
                <a:xfrm>
                  <a:off x="1185111" y="451949"/>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8" name="Freeform 41"/>
                <p:cNvSpPr/>
                <p:nvPr/>
              </p:nvSpPr>
              <p:spPr bwMode="auto">
                <a:xfrm>
                  <a:off x="1023185" y="624986"/>
                  <a:ext cx="46038" cy="44450"/>
                </a:xfrm>
                <a:custGeom>
                  <a:avLst/>
                  <a:gdLst>
                    <a:gd name="T0" fmla="*/ 12 w 12"/>
                    <a:gd name="T1" fmla="*/ 0 h 12"/>
                    <a:gd name="T2" fmla="*/ 2 w 12"/>
                    <a:gd name="T3" fmla="*/ 0 h 12"/>
                    <a:gd name="T4" fmla="*/ 0 w 12"/>
                    <a:gd name="T5" fmla="*/ 12 h 12"/>
                    <a:gd name="T6" fmla="*/ 10 w 12"/>
                    <a:gd name="T7" fmla="*/ 12 h 12"/>
                    <a:gd name="T8" fmla="*/ 12 w 12"/>
                    <a:gd name="T9" fmla="*/ 0 h 12"/>
                  </a:gdLst>
                  <a:ahLst/>
                  <a:cxnLst>
                    <a:cxn ang="0">
                      <a:pos x="T0" y="T1"/>
                    </a:cxn>
                    <a:cxn ang="0">
                      <a:pos x="T2" y="T3"/>
                    </a:cxn>
                    <a:cxn ang="0">
                      <a:pos x="T4" y="T5"/>
                    </a:cxn>
                    <a:cxn ang="0">
                      <a:pos x="T6" y="T7"/>
                    </a:cxn>
                    <a:cxn ang="0">
                      <a:pos x="T8" y="T9"/>
                    </a:cxn>
                  </a:cxnLst>
                  <a:rect l="0" t="0" r="r" b="b"/>
                  <a:pathLst>
                    <a:path w="12" h="12">
                      <a:moveTo>
                        <a:pt x="12" y="0"/>
                      </a:moveTo>
                      <a:cubicBezTo>
                        <a:pt x="2" y="0"/>
                        <a:pt x="2" y="0"/>
                        <a:pt x="2" y="0"/>
                      </a:cubicBezTo>
                      <a:cubicBezTo>
                        <a:pt x="2" y="4"/>
                        <a:pt x="1" y="8"/>
                        <a:pt x="0" y="12"/>
                      </a:cubicBezTo>
                      <a:cubicBezTo>
                        <a:pt x="10" y="12"/>
                        <a:pt x="10" y="12"/>
                        <a:pt x="10" y="12"/>
                      </a:cubicBezTo>
                      <a:cubicBezTo>
                        <a:pt x="11" y="8"/>
                        <a:pt x="12" y="4"/>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9" name="Freeform 42"/>
                <p:cNvSpPr/>
                <p:nvPr/>
              </p:nvSpPr>
              <p:spPr bwMode="auto">
                <a:xfrm>
                  <a:off x="1343861" y="624986"/>
                  <a:ext cx="46038" cy="44450"/>
                </a:xfrm>
                <a:custGeom>
                  <a:avLst/>
                  <a:gdLst>
                    <a:gd name="T0" fmla="*/ 2 w 12"/>
                    <a:gd name="T1" fmla="*/ 12 h 12"/>
                    <a:gd name="T2" fmla="*/ 12 w 12"/>
                    <a:gd name="T3" fmla="*/ 12 h 12"/>
                    <a:gd name="T4" fmla="*/ 10 w 12"/>
                    <a:gd name="T5" fmla="*/ 0 h 12"/>
                    <a:gd name="T6" fmla="*/ 0 w 12"/>
                    <a:gd name="T7" fmla="*/ 0 h 12"/>
                    <a:gd name="T8" fmla="*/ 2 w 12"/>
                    <a:gd name="T9" fmla="*/ 12 h 12"/>
                  </a:gdLst>
                  <a:ahLst/>
                  <a:cxnLst>
                    <a:cxn ang="0">
                      <a:pos x="T0" y="T1"/>
                    </a:cxn>
                    <a:cxn ang="0">
                      <a:pos x="T2" y="T3"/>
                    </a:cxn>
                    <a:cxn ang="0">
                      <a:pos x="T4" y="T5"/>
                    </a:cxn>
                    <a:cxn ang="0">
                      <a:pos x="T6" y="T7"/>
                    </a:cxn>
                    <a:cxn ang="0">
                      <a:pos x="T8" y="T9"/>
                    </a:cxn>
                  </a:cxnLst>
                  <a:rect l="0" t="0" r="r" b="b"/>
                  <a:pathLst>
                    <a:path w="12" h="12">
                      <a:moveTo>
                        <a:pt x="2" y="12"/>
                      </a:moveTo>
                      <a:cubicBezTo>
                        <a:pt x="12" y="12"/>
                        <a:pt x="12" y="12"/>
                        <a:pt x="12" y="12"/>
                      </a:cubicBezTo>
                      <a:cubicBezTo>
                        <a:pt x="11" y="8"/>
                        <a:pt x="11" y="4"/>
                        <a:pt x="10" y="0"/>
                      </a:cubicBezTo>
                      <a:cubicBezTo>
                        <a:pt x="0" y="0"/>
                        <a:pt x="0" y="0"/>
                        <a:pt x="0" y="0"/>
                      </a:cubicBezTo>
                      <a:cubicBezTo>
                        <a:pt x="1" y="4"/>
                        <a:pt x="2" y="8"/>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0" name="Rectangle 43"/>
                <p:cNvSpPr>
                  <a:spLocks noChangeArrowheads="1"/>
                </p:cNvSpPr>
                <p:nvPr/>
              </p:nvSpPr>
              <p:spPr bwMode="auto">
                <a:xfrm>
                  <a:off x="1185111" y="624986"/>
                  <a:ext cx="349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1" name="Freeform 44"/>
                <p:cNvSpPr/>
                <p:nvPr/>
              </p:nvSpPr>
              <p:spPr bwMode="auto">
                <a:xfrm>
                  <a:off x="996198" y="794849"/>
                  <a:ext cx="46038" cy="41275"/>
                </a:xfrm>
                <a:custGeom>
                  <a:avLst/>
                  <a:gdLst>
                    <a:gd name="T0" fmla="*/ 12 w 12"/>
                    <a:gd name="T1" fmla="*/ 0 h 11"/>
                    <a:gd name="T2" fmla="*/ 2 w 12"/>
                    <a:gd name="T3" fmla="*/ 0 h 11"/>
                    <a:gd name="T4" fmla="*/ 0 w 12"/>
                    <a:gd name="T5" fmla="*/ 11 h 11"/>
                    <a:gd name="T6" fmla="*/ 10 w 12"/>
                    <a:gd name="T7" fmla="*/ 11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cubicBezTo>
                        <a:pt x="2" y="0"/>
                        <a:pt x="2" y="0"/>
                        <a:pt x="2" y="0"/>
                      </a:cubicBezTo>
                      <a:cubicBezTo>
                        <a:pt x="1" y="4"/>
                        <a:pt x="1" y="7"/>
                        <a:pt x="0" y="11"/>
                      </a:cubicBezTo>
                      <a:cubicBezTo>
                        <a:pt x="10" y="11"/>
                        <a:pt x="10" y="11"/>
                        <a:pt x="10" y="11"/>
                      </a:cubicBezTo>
                      <a:cubicBezTo>
                        <a:pt x="10" y="7"/>
                        <a:pt x="11" y="4"/>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2" name="Freeform 45"/>
                <p:cNvSpPr/>
                <p:nvPr/>
              </p:nvSpPr>
              <p:spPr bwMode="auto">
                <a:xfrm>
                  <a:off x="1374024" y="794849"/>
                  <a:ext cx="42863" cy="41275"/>
                </a:xfrm>
                <a:custGeom>
                  <a:avLst/>
                  <a:gdLst>
                    <a:gd name="T0" fmla="*/ 2 w 11"/>
                    <a:gd name="T1" fmla="*/ 11 h 11"/>
                    <a:gd name="T2" fmla="*/ 11 w 11"/>
                    <a:gd name="T3" fmla="*/ 11 h 11"/>
                    <a:gd name="T4" fmla="*/ 9 w 11"/>
                    <a:gd name="T5" fmla="*/ 0 h 11"/>
                    <a:gd name="T6" fmla="*/ 0 w 11"/>
                    <a:gd name="T7" fmla="*/ 0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11" y="11"/>
                        <a:pt x="11" y="11"/>
                        <a:pt x="11" y="11"/>
                      </a:cubicBezTo>
                      <a:cubicBezTo>
                        <a:pt x="11" y="7"/>
                        <a:pt x="10" y="4"/>
                        <a:pt x="9" y="0"/>
                      </a:cubicBezTo>
                      <a:cubicBezTo>
                        <a:pt x="0" y="0"/>
                        <a:pt x="0" y="0"/>
                        <a:pt x="0" y="0"/>
                      </a:cubicBezTo>
                      <a:cubicBezTo>
                        <a:pt x="0" y="4"/>
                        <a:pt x="1" y="7"/>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3" name="Rectangle 46"/>
                <p:cNvSpPr>
                  <a:spLocks noChangeArrowheads="1"/>
                </p:cNvSpPr>
                <p:nvPr/>
              </p:nvSpPr>
              <p:spPr bwMode="auto">
                <a:xfrm>
                  <a:off x="1185111" y="794849"/>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4" name="Freeform 47"/>
                <p:cNvSpPr/>
                <p:nvPr/>
              </p:nvSpPr>
              <p:spPr bwMode="auto">
                <a:xfrm>
                  <a:off x="970798" y="998049"/>
                  <a:ext cx="41275" cy="41275"/>
                </a:xfrm>
                <a:custGeom>
                  <a:avLst/>
                  <a:gdLst>
                    <a:gd name="T0" fmla="*/ 11 w 11"/>
                    <a:gd name="T1" fmla="*/ 0 h 11"/>
                    <a:gd name="T2" fmla="*/ 1 w 11"/>
                    <a:gd name="T3" fmla="*/ 0 h 11"/>
                    <a:gd name="T4" fmla="*/ 0 w 11"/>
                    <a:gd name="T5" fmla="*/ 11 h 11"/>
                    <a:gd name="T6" fmla="*/ 1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cubicBezTo>
                        <a:pt x="1" y="0"/>
                        <a:pt x="1" y="0"/>
                        <a:pt x="1" y="0"/>
                      </a:cubicBezTo>
                      <a:cubicBezTo>
                        <a:pt x="1" y="3"/>
                        <a:pt x="1" y="7"/>
                        <a:pt x="0" y="11"/>
                      </a:cubicBezTo>
                      <a:cubicBezTo>
                        <a:pt x="10" y="11"/>
                        <a:pt x="10" y="11"/>
                        <a:pt x="10" y="11"/>
                      </a:cubicBezTo>
                      <a:cubicBezTo>
                        <a:pt x="10" y="7"/>
                        <a:pt x="11" y="3"/>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5" name="Freeform 48"/>
                <p:cNvSpPr/>
                <p:nvPr/>
              </p:nvSpPr>
              <p:spPr bwMode="auto">
                <a:xfrm>
                  <a:off x="1401011" y="998049"/>
                  <a:ext cx="41275" cy="41275"/>
                </a:xfrm>
                <a:custGeom>
                  <a:avLst/>
                  <a:gdLst>
                    <a:gd name="T0" fmla="*/ 2 w 11"/>
                    <a:gd name="T1" fmla="*/ 11 h 11"/>
                    <a:gd name="T2" fmla="*/ 11 w 11"/>
                    <a:gd name="T3" fmla="*/ 11 h 11"/>
                    <a:gd name="T4" fmla="*/ 10 w 11"/>
                    <a:gd name="T5" fmla="*/ 0 h 11"/>
                    <a:gd name="T6" fmla="*/ 0 w 11"/>
                    <a:gd name="T7" fmla="*/ 0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11" y="11"/>
                        <a:pt x="11" y="11"/>
                        <a:pt x="11" y="11"/>
                      </a:cubicBezTo>
                      <a:cubicBezTo>
                        <a:pt x="11" y="7"/>
                        <a:pt x="10" y="3"/>
                        <a:pt x="10" y="0"/>
                      </a:cubicBezTo>
                      <a:cubicBezTo>
                        <a:pt x="0" y="0"/>
                        <a:pt x="0" y="0"/>
                        <a:pt x="0" y="0"/>
                      </a:cubicBezTo>
                      <a:cubicBezTo>
                        <a:pt x="1" y="3"/>
                        <a:pt x="1" y="7"/>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6" name="Rectangle 49"/>
                <p:cNvSpPr>
                  <a:spLocks noChangeArrowheads="1"/>
                </p:cNvSpPr>
                <p:nvPr/>
              </p:nvSpPr>
              <p:spPr bwMode="auto">
                <a:xfrm>
                  <a:off x="1185111" y="998049"/>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7" name="Freeform 50"/>
                <p:cNvSpPr/>
                <p:nvPr/>
              </p:nvSpPr>
              <p:spPr bwMode="auto">
                <a:xfrm>
                  <a:off x="951748" y="1179024"/>
                  <a:ext cx="41275" cy="41275"/>
                </a:xfrm>
                <a:custGeom>
                  <a:avLst/>
                  <a:gdLst>
                    <a:gd name="T0" fmla="*/ 11 w 11"/>
                    <a:gd name="T1" fmla="*/ 0 h 11"/>
                    <a:gd name="T2" fmla="*/ 1 w 11"/>
                    <a:gd name="T3" fmla="*/ 0 h 11"/>
                    <a:gd name="T4" fmla="*/ 0 w 11"/>
                    <a:gd name="T5" fmla="*/ 11 h 11"/>
                    <a:gd name="T6" fmla="*/ 1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cubicBezTo>
                        <a:pt x="1" y="0"/>
                        <a:pt x="1" y="0"/>
                        <a:pt x="1" y="0"/>
                      </a:cubicBezTo>
                      <a:cubicBezTo>
                        <a:pt x="1" y="4"/>
                        <a:pt x="1" y="7"/>
                        <a:pt x="0" y="11"/>
                      </a:cubicBezTo>
                      <a:cubicBezTo>
                        <a:pt x="10" y="11"/>
                        <a:pt x="10" y="11"/>
                        <a:pt x="10" y="11"/>
                      </a:cubicBezTo>
                      <a:cubicBezTo>
                        <a:pt x="10" y="7"/>
                        <a:pt x="11" y="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8" name="Freeform 51"/>
                <p:cNvSpPr/>
                <p:nvPr/>
              </p:nvSpPr>
              <p:spPr bwMode="auto">
                <a:xfrm>
                  <a:off x="1420061" y="1179024"/>
                  <a:ext cx="41275" cy="41275"/>
                </a:xfrm>
                <a:custGeom>
                  <a:avLst/>
                  <a:gdLst>
                    <a:gd name="T0" fmla="*/ 1 w 11"/>
                    <a:gd name="T1" fmla="*/ 11 h 11"/>
                    <a:gd name="T2" fmla="*/ 11 w 11"/>
                    <a:gd name="T3" fmla="*/ 11 h 11"/>
                    <a:gd name="T4" fmla="*/ 10 w 11"/>
                    <a:gd name="T5" fmla="*/ 0 h 11"/>
                    <a:gd name="T6" fmla="*/ 0 w 11"/>
                    <a:gd name="T7" fmla="*/ 0 h 11"/>
                    <a:gd name="T8" fmla="*/ 1 w 11"/>
                    <a:gd name="T9" fmla="*/ 11 h 11"/>
                  </a:gdLst>
                  <a:ahLst/>
                  <a:cxnLst>
                    <a:cxn ang="0">
                      <a:pos x="T0" y="T1"/>
                    </a:cxn>
                    <a:cxn ang="0">
                      <a:pos x="T2" y="T3"/>
                    </a:cxn>
                    <a:cxn ang="0">
                      <a:pos x="T4" y="T5"/>
                    </a:cxn>
                    <a:cxn ang="0">
                      <a:pos x="T6" y="T7"/>
                    </a:cxn>
                    <a:cxn ang="0">
                      <a:pos x="T8" y="T9"/>
                    </a:cxn>
                  </a:cxnLst>
                  <a:rect l="0" t="0" r="r" b="b"/>
                  <a:pathLst>
                    <a:path w="11" h="11">
                      <a:moveTo>
                        <a:pt x="1" y="11"/>
                      </a:moveTo>
                      <a:cubicBezTo>
                        <a:pt x="11" y="11"/>
                        <a:pt x="11" y="11"/>
                        <a:pt x="11" y="11"/>
                      </a:cubicBezTo>
                      <a:cubicBezTo>
                        <a:pt x="11" y="7"/>
                        <a:pt x="10" y="4"/>
                        <a:pt x="10" y="0"/>
                      </a:cubicBezTo>
                      <a:cubicBezTo>
                        <a:pt x="0" y="0"/>
                        <a:pt x="0" y="0"/>
                        <a:pt x="0" y="0"/>
                      </a:cubicBezTo>
                      <a:cubicBezTo>
                        <a:pt x="1" y="4"/>
                        <a:pt x="1" y="7"/>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9" name="Rectangle 52"/>
                <p:cNvSpPr>
                  <a:spLocks noChangeArrowheads="1"/>
                </p:cNvSpPr>
                <p:nvPr/>
              </p:nvSpPr>
              <p:spPr bwMode="auto">
                <a:xfrm>
                  <a:off x="1185111" y="1179024"/>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0" name="Freeform 53"/>
                <p:cNvSpPr/>
                <p:nvPr/>
              </p:nvSpPr>
              <p:spPr bwMode="auto">
                <a:xfrm>
                  <a:off x="943810" y="1340950"/>
                  <a:ext cx="38100" cy="41275"/>
                </a:xfrm>
                <a:custGeom>
                  <a:avLst/>
                  <a:gdLst>
                    <a:gd name="T0" fmla="*/ 10 w 10"/>
                    <a:gd name="T1" fmla="*/ 0 h 11"/>
                    <a:gd name="T2" fmla="*/ 0 w 10"/>
                    <a:gd name="T3" fmla="*/ 0 h 11"/>
                    <a:gd name="T4" fmla="*/ 0 w 10"/>
                    <a:gd name="T5" fmla="*/ 11 h 11"/>
                    <a:gd name="T6" fmla="*/ 9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0" y="0"/>
                        <a:pt x="0" y="0"/>
                        <a:pt x="0" y="0"/>
                      </a:cubicBezTo>
                      <a:cubicBezTo>
                        <a:pt x="0" y="3"/>
                        <a:pt x="0" y="7"/>
                        <a:pt x="0" y="11"/>
                      </a:cubicBezTo>
                      <a:cubicBezTo>
                        <a:pt x="9" y="11"/>
                        <a:pt x="9" y="11"/>
                        <a:pt x="9" y="11"/>
                      </a:cubicBezTo>
                      <a:cubicBezTo>
                        <a:pt x="9" y="7"/>
                        <a:pt x="10" y="3"/>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1" name="Freeform 54"/>
                <p:cNvSpPr/>
                <p:nvPr/>
              </p:nvSpPr>
              <p:spPr bwMode="auto">
                <a:xfrm>
                  <a:off x="1434349" y="1340950"/>
                  <a:ext cx="38100" cy="41275"/>
                </a:xfrm>
                <a:custGeom>
                  <a:avLst/>
                  <a:gdLst>
                    <a:gd name="T0" fmla="*/ 0 w 10"/>
                    <a:gd name="T1" fmla="*/ 11 h 11"/>
                    <a:gd name="T2" fmla="*/ 10 w 10"/>
                    <a:gd name="T3" fmla="*/ 11 h 11"/>
                    <a:gd name="T4" fmla="*/ 9 w 10"/>
                    <a:gd name="T5" fmla="*/ 0 h 11"/>
                    <a:gd name="T6" fmla="*/ 0 w 10"/>
                    <a:gd name="T7" fmla="*/ 0 h 11"/>
                    <a:gd name="T8" fmla="*/ 0 w 10"/>
                    <a:gd name="T9" fmla="*/ 11 h 11"/>
                  </a:gdLst>
                  <a:ahLst/>
                  <a:cxnLst>
                    <a:cxn ang="0">
                      <a:pos x="T0" y="T1"/>
                    </a:cxn>
                    <a:cxn ang="0">
                      <a:pos x="T2" y="T3"/>
                    </a:cxn>
                    <a:cxn ang="0">
                      <a:pos x="T4" y="T5"/>
                    </a:cxn>
                    <a:cxn ang="0">
                      <a:pos x="T6" y="T7"/>
                    </a:cxn>
                    <a:cxn ang="0">
                      <a:pos x="T8" y="T9"/>
                    </a:cxn>
                  </a:cxnLst>
                  <a:rect l="0" t="0" r="r" b="b"/>
                  <a:pathLst>
                    <a:path w="10" h="11">
                      <a:moveTo>
                        <a:pt x="0" y="11"/>
                      </a:moveTo>
                      <a:cubicBezTo>
                        <a:pt x="10" y="11"/>
                        <a:pt x="10" y="11"/>
                        <a:pt x="10" y="11"/>
                      </a:cubicBezTo>
                      <a:cubicBezTo>
                        <a:pt x="10" y="7"/>
                        <a:pt x="9" y="3"/>
                        <a:pt x="9" y="0"/>
                      </a:cubicBezTo>
                      <a:cubicBezTo>
                        <a:pt x="0" y="0"/>
                        <a:pt x="0" y="0"/>
                        <a:pt x="0" y="0"/>
                      </a:cubicBezTo>
                      <a:cubicBezTo>
                        <a:pt x="0" y="3"/>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2" name="Rectangle 55"/>
                <p:cNvSpPr>
                  <a:spLocks noChangeArrowheads="1"/>
                </p:cNvSpPr>
                <p:nvPr/>
              </p:nvSpPr>
              <p:spPr bwMode="auto">
                <a:xfrm>
                  <a:off x="1185111" y="1340950"/>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3" name="Freeform 56"/>
                <p:cNvSpPr/>
                <p:nvPr/>
              </p:nvSpPr>
              <p:spPr bwMode="auto">
                <a:xfrm>
                  <a:off x="935873" y="1521925"/>
                  <a:ext cx="34925" cy="41275"/>
                </a:xfrm>
                <a:custGeom>
                  <a:avLst/>
                  <a:gdLst>
                    <a:gd name="T0" fmla="*/ 9 w 9"/>
                    <a:gd name="T1" fmla="*/ 0 h 11"/>
                    <a:gd name="T2" fmla="*/ 0 w 9"/>
                    <a:gd name="T3" fmla="*/ 0 h 11"/>
                    <a:gd name="T4" fmla="*/ 0 w 9"/>
                    <a:gd name="T5" fmla="*/ 11 h 11"/>
                    <a:gd name="T6" fmla="*/ 9 w 9"/>
                    <a:gd name="T7" fmla="*/ 11 h 11"/>
                    <a:gd name="T8" fmla="*/ 9 w 9"/>
                    <a:gd name="T9" fmla="*/ 0 h 11"/>
                  </a:gdLst>
                  <a:ahLst/>
                  <a:cxnLst>
                    <a:cxn ang="0">
                      <a:pos x="T0" y="T1"/>
                    </a:cxn>
                    <a:cxn ang="0">
                      <a:pos x="T2" y="T3"/>
                    </a:cxn>
                    <a:cxn ang="0">
                      <a:pos x="T4" y="T5"/>
                    </a:cxn>
                    <a:cxn ang="0">
                      <a:pos x="T6" y="T7"/>
                    </a:cxn>
                    <a:cxn ang="0">
                      <a:pos x="T8" y="T9"/>
                    </a:cxn>
                  </a:cxnLst>
                  <a:rect l="0" t="0" r="r" b="b"/>
                  <a:pathLst>
                    <a:path w="9" h="11">
                      <a:moveTo>
                        <a:pt x="9" y="0"/>
                      </a:moveTo>
                      <a:cubicBezTo>
                        <a:pt x="0" y="0"/>
                        <a:pt x="0" y="0"/>
                        <a:pt x="0" y="0"/>
                      </a:cubicBezTo>
                      <a:cubicBezTo>
                        <a:pt x="0" y="4"/>
                        <a:pt x="0" y="7"/>
                        <a:pt x="0" y="11"/>
                      </a:cubicBezTo>
                      <a:cubicBezTo>
                        <a:pt x="9" y="11"/>
                        <a:pt x="9" y="11"/>
                        <a:pt x="9" y="11"/>
                      </a:cubicBezTo>
                      <a:cubicBezTo>
                        <a:pt x="9" y="7"/>
                        <a:pt x="9" y="4"/>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4" name="Freeform 57"/>
                <p:cNvSpPr/>
                <p:nvPr/>
              </p:nvSpPr>
              <p:spPr bwMode="auto">
                <a:xfrm>
                  <a:off x="1442286" y="1521925"/>
                  <a:ext cx="38100" cy="41275"/>
                </a:xfrm>
                <a:custGeom>
                  <a:avLst/>
                  <a:gdLst>
                    <a:gd name="T0" fmla="*/ 0 w 10"/>
                    <a:gd name="T1" fmla="*/ 11 h 11"/>
                    <a:gd name="T2" fmla="*/ 10 w 10"/>
                    <a:gd name="T3" fmla="*/ 11 h 11"/>
                    <a:gd name="T4" fmla="*/ 9 w 10"/>
                    <a:gd name="T5" fmla="*/ 0 h 11"/>
                    <a:gd name="T6" fmla="*/ 0 w 10"/>
                    <a:gd name="T7" fmla="*/ 0 h 11"/>
                    <a:gd name="T8" fmla="*/ 0 w 10"/>
                    <a:gd name="T9" fmla="*/ 11 h 11"/>
                  </a:gdLst>
                  <a:ahLst/>
                  <a:cxnLst>
                    <a:cxn ang="0">
                      <a:pos x="T0" y="T1"/>
                    </a:cxn>
                    <a:cxn ang="0">
                      <a:pos x="T2" y="T3"/>
                    </a:cxn>
                    <a:cxn ang="0">
                      <a:pos x="T4" y="T5"/>
                    </a:cxn>
                    <a:cxn ang="0">
                      <a:pos x="T6" y="T7"/>
                    </a:cxn>
                    <a:cxn ang="0">
                      <a:pos x="T8" y="T9"/>
                    </a:cxn>
                  </a:cxnLst>
                  <a:rect l="0" t="0" r="r" b="b"/>
                  <a:pathLst>
                    <a:path w="10" h="11">
                      <a:moveTo>
                        <a:pt x="0" y="11"/>
                      </a:moveTo>
                      <a:cubicBezTo>
                        <a:pt x="10" y="11"/>
                        <a:pt x="10" y="11"/>
                        <a:pt x="10" y="11"/>
                      </a:cubicBezTo>
                      <a:cubicBezTo>
                        <a:pt x="10" y="7"/>
                        <a:pt x="9" y="4"/>
                        <a:pt x="9" y="0"/>
                      </a:cubicBezTo>
                      <a:cubicBezTo>
                        <a:pt x="0" y="0"/>
                        <a:pt x="0" y="0"/>
                        <a:pt x="0" y="0"/>
                      </a:cubicBezTo>
                      <a:cubicBezTo>
                        <a:pt x="0" y="4"/>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5" name="Rectangle 58"/>
                <p:cNvSpPr>
                  <a:spLocks noChangeArrowheads="1"/>
                </p:cNvSpPr>
                <p:nvPr/>
              </p:nvSpPr>
              <p:spPr bwMode="auto">
                <a:xfrm>
                  <a:off x="1185111" y="1521925"/>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6" name="Rectangle 59"/>
                <p:cNvSpPr>
                  <a:spLocks noChangeArrowheads="1"/>
                </p:cNvSpPr>
                <p:nvPr/>
              </p:nvSpPr>
              <p:spPr bwMode="auto">
                <a:xfrm>
                  <a:off x="1185111" y="1709250"/>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3" tIns="45716" rIns="91433" bIns="45716"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0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grpSp>
      <p:grpSp>
        <p:nvGrpSpPr>
          <p:cNvPr id="8" name="Group 14"/>
          <p:cNvGrpSpPr/>
          <p:nvPr/>
        </p:nvGrpSpPr>
        <p:grpSpPr>
          <a:xfrm>
            <a:off x="10000552" y="3303119"/>
            <a:ext cx="504139" cy="498456"/>
            <a:chOff x="3676340" y="3162249"/>
            <a:chExt cx="659854" cy="652416"/>
          </a:xfrm>
        </p:grpSpPr>
        <p:sp>
          <p:nvSpPr>
            <p:cNvPr id="168" name="Oval 25"/>
            <p:cNvSpPr/>
            <p:nvPr/>
          </p:nvSpPr>
          <p:spPr>
            <a:xfrm flipH="1">
              <a:off x="3683778" y="3162249"/>
              <a:ext cx="652416" cy="652416"/>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9" name="Text Box 7"/>
            <p:cNvSpPr txBox="1">
              <a:spLocks noChangeArrowheads="1"/>
            </p:cNvSpPr>
            <p:nvPr/>
          </p:nvSpPr>
          <p:spPr bwMode="auto">
            <a:xfrm flipH="1">
              <a:off x="3676340" y="3298884"/>
              <a:ext cx="613397" cy="483401"/>
            </a:xfrm>
            <a:prstGeom prst="rect">
              <a:avLst/>
            </a:prstGeom>
            <a:noFill/>
            <a:ln w="9525">
              <a:noFill/>
              <a:miter lim="800000"/>
            </a:ln>
          </p:spPr>
          <p:txBody>
            <a:bodyPr wrap="square" lIns="60956" tIns="30477" rIns="60956" bIns="30477">
              <a:spAutoFit/>
            </a:bodyPr>
            <a:lstStyle/>
            <a:p>
              <a:pPr marL="0" marR="0" lvl="0" indent="0" algn="ctr" defTabSz="2039620" rtl="0" eaLnBrk="1" fontAlgn="auto" latinLnBrk="0" hangingPunct="1">
                <a:lnSpc>
                  <a:spcPct val="100000"/>
                </a:lnSpc>
                <a:spcBef>
                  <a:spcPts val="0"/>
                </a:spcBef>
                <a:spcAft>
                  <a:spcPts val="0"/>
                </a:spcAft>
                <a:buClrTx/>
                <a:buSzTx/>
                <a:buFontTx/>
                <a:buNone/>
                <a:defRPr/>
              </a:pPr>
              <a:r>
                <a:rPr kumimoji="0" lang="en-CA" sz="2000" b="0" i="0" u="none" strike="noStrike" kern="1200" cap="none" spc="-281"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0 2</a:t>
              </a:r>
            </a:p>
          </p:txBody>
        </p:sp>
      </p:grpSp>
      <p:sp>
        <p:nvSpPr>
          <p:cNvPr id="170" name="Rectangle 29"/>
          <p:cNvSpPr/>
          <p:nvPr/>
        </p:nvSpPr>
        <p:spPr>
          <a:xfrm>
            <a:off x="7555365" y="3892933"/>
            <a:ext cx="1976175" cy="188069"/>
          </a:xfrm>
          <a:prstGeom prst="rect">
            <a:avLst/>
          </a:prstGeom>
        </p:spPr>
        <p:txBody>
          <a:bodyPr wrap="none" lIns="191941" tIns="0" rIns="191941" bIns="0">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社区拼团</a:t>
            </a:r>
          </a:p>
        </p:txBody>
      </p:sp>
      <p:sp>
        <p:nvSpPr>
          <p:cNvPr id="171" name="Rectangle 30"/>
          <p:cNvSpPr/>
          <p:nvPr/>
        </p:nvSpPr>
        <p:spPr>
          <a:xfrm>
            <a:off x="7050346" y="4199277"/>
            <a:ext cx="2583897" cy="2626686"/>
          </a:xfrm>
          <a:prstGeom prst="rect">
            <a:avLst/>
          </a:prstGeom>
        </p:spPr>
        <p:txBody>
          <a:bodyPr wrap="square" lIns="191941" tIns="0" rIns="191941" bIns="0">
            <a:no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提供给入驻商家进行社区拼团特惠售卖，</a:t>
            </a:r>
            <a:endParaRPr kumimoji="0" lang="en-US" altLang="zh-CN"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以新鲜食品和保质期较长的零食拼团为主。</a:t>
            </a:r>
            <a:endParaRPr kumimoji="0" lang="en-US" altLang="zh-CN"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用户可以享受平台合作商家的优惠、拼团订单周边商家送货上门和早餐拼团等诸多让利活动。</a:t>
            </a:r>
            <a:endParaRPr kumimoji="0" lang="en-US" altLang="zh-CN"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2" name="椭圆 171"/>
          <p:cNvSpPr/>
          <p:nvPr/>
        </p:nvSpPr>
        <p:spPr>
          <a:xfrm>
            <a:off x="6667665" y="2483826"/>
            <a:ext cx="111821" cy="1118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庞门正道标题体"/>
              <a:cs typeface="+mn-cs"/>
            </a:endParaRPr>
          </a:p>
        </p:txBody>
      </p:sp>
      <p:sp>
        <p:nvSpPr>
          <p:cNvPr id="173" name="椭圆 172"/>
          <p:cNvSpPr/>
          <p:nvPr/>
        </p:nvSpPr>
        <p:spPr>
          <a:xfrm>
            <a:off x="4629477" y="5087083"/>
            <a:ext cx="111821" cy="1118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庞门正道标题体"/>
              <a:cs typeface="+mn-cs"/>
            </a:endParaRPr>
          </a:p>
        </p:txBody>
      </p:sp>
      <p:grpSp>
        <p:nvGrpSpPr>
          <p:cNvPr id="10" name="Group 27"/>
          <p:cNvGrpSpPr/>
          <p:nvPr/>
        </p:nvGrpSpPr>
        <p:grpSpPr>
          <a:xfrm>
            <a:off x="1683923" y="2457279"/>
            <a:ext cx="1532284" cy="1532284"/>
            <a:chOff x="6467105" y="1771650"/>
            <a:chExt cx="2035149" cy="2035149"/>
          </a:xfrm>
          <a:solidFill>
            <a:schemeClr val="accent3"/>
          </a:solidFill>
        </p:grpSpPr>
        <p:sp>
          <p:nvSpPr>
            <p:cNvPr id="175" name="Oval 11"/>
            <p:cNvSpPr/>
            <p:nvPr/>
          </p:nvSpPr>
          <p:spPr>
            <a:xfrm flipH="1">
              <a:off x="6467105" y="1771650"/>
              <a:ext cx="2035149" cy="2035149"/>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6" name="Shape 731"/>
            <p:cNvSpPr/>
            <p:nvPr/>
          </p:nvSpPr>
          <p:spPr>
            <a:xfrm>
              <a:off x="7168553" y="2372842"/>
              <a:ext cx="662729" cy="833097"/>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grpFill/>
            <a:ln w="12700" cap="flat">
              <a:noFill/>
              <a:miter lim="400000"/>
            </a:ln>
            <a:effectLst/>
          </p:spPr>
          <p:txBody>
            <a:bodyPr wrap="square" lIns="38096" tIns="38096" rIns="38096" bIns="38096"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100" b="1">
                  <a:latin typeface="Kontrapunkt Bob Bold"/>
                  <a:ea typeface="Kontrapunkt Bob Bold"/>
                  <a:cs typeface="Kontrapunkt Bob Bold"/>
                  <a:sym typeface="Kontrapunkt Bob Bold"/>
                </a:defRPr>
              </a:pPr>
              <a:endParaRPr kumimoji="0" sz="3100" b="1" i="0" u="none" strike="noStrike" kern="1200" cap="none" spc="0" normalizeH="0" baseline="0" noProof="0" dirty="0">
                <a:ln>
                  <a:noFill/>
                </a:ln>
                <a:solidFill>
                  <a:prstClr val="black"/>
                </a:solidFill>
                <a:effectLst/>
                <a:uLnTx/>
                <a:uFillTx/>
                <a:latin typeface="Kontrapunkt Bob Bold"/>
                <a:cs typeface="+mn-ea"/>
                <a:sym typeface="+mn-lt"/>
              </a:endParaRPr>
            </a:p>
          </p:txBody>
        </p:sp>
      </p:grpSp>
      <p:grpSp>
        <p:nvGrpSpPr>
          <p:cNvPr id="12" name="Group 15"/>
          <p:cNvGrpSpPr/>
          <p:nvPr/>
        </p:nvGrpSpPr>
        <p:grpSpPr>
          <a:xfrm>
            <a:off x="2846309" y="3465295"/>
            <a:ext cx="486301" cy="486301"/>
            <a:chOff x="6325213" y="3162249"/>
            <a:chExt cx="652416" cy="652416"/>
          </a:xfrm>
        </p:grpSpPr>
        <p:sp>
          <p:nvSpPr>
            <p:cNvPr id="178" name="Oval 12"/>
            <p:cNvSpPr/>
            <p:nvPr/>
          </p:nvSpPr>
          <p:spPr>
            <a:xfrm flipH="1">
              <a:off x="6325213" y="3162249"/>
              <a:ext cx="652416" cy="652416"/>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9" name="Text Box 7"/>
            <p:cNvSpPr txBox="1">
              <a:spLocks noChangeArrowheads="1"/>
            </p:cNvSpPr>
            <p:nvPr/>
          </p:nvSpPr>
          <p:spPr bwMode="auto">
            <a:xfrm flipH="1">
              <a:off x="6361482" y="3242495"/>
              <a:ext cx="525503" cy="495484"/>
            </a:xfrm>
            <a:prstGeom prst="rect">
              <a:avLst/>
            </a:prstGeom>
            <a:noFill/>
            <a:ln w="9525">
              <a:noFill/>
              <a:miter lim="800000"/>
            </a:ln>
          </p:spPr>
          <p:txBody>
            <a:bodyPr wrap="none" lIns="60956" tIns="30477" rIns="60956" bIns="30477">
              <a:spAutoFit/>
            </a:bodyPr>
            <a:lstStyle/>
            <a:p>
              <a:pPr marL="0" marR="0" lvl="0" indent="0" algn="ctr" defTabSz="2039620" rtl="0" eaLnBrk="1" fontAlgn="auto" latinLnBrk="0" hangingPunct="1">
                <a:lnSpc>
                  <a:spcPct val="100000"/>
                </a:lnSpc>
                <a:spcBef>
                  <a:spcPts val="0"/>
                </a:spcBef>
                <a:spcAft>
                  <a:spcPts val="0"/>
                </a:spcAft>
                <a:buClrTx/>
                <a:buSzTx/>
                <a:buFontTx/>
                <a:buNone/>
                <a:defRPr/>
              </a:pPr>
              <a:r>
                <a:rPr kumimoji="0" lang="en-CA" sz="2000" b="0" i="0" u="none" strike="noStrike" kern="1200" cap="none" spc="-281"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0 3</a:t>
              </a:r>
            </a:p>
          </p:txBody>
        </p:sp>
      </p:grpSp>
      <p:sp>
        <p:nvSpPr>
          <p:cNvPr id="180" name="Rectangle 29"/>
          <p:cNvSpPr/>
          <p:nvPr/>
        </p:nvSpPr>
        <p:spPr>
          <a:xfrm>
            <a:off x="734180" y="3968428"/>
            <a:ext cx="1947450" cy="185335"/>
          </a:xfrm>
          <a:prstGeom prst="rect">
            <a:avLst/>
          </a:prstGeom>
        </p:spPr>
        <p:txBody>
          <a:bodyPr wrap="none" lIns="191941" tIns="0" rIns="191941" bIns="0">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商家资讯</a:t>
            </a:r>
          </a:p>
        </p:txBody>
      </p:sp>
      <p:sp>
        <p:nvSpPr>
          <p:cNvPr id="181" name="Rectangle 30"/>
          <p:cNvSpPr/>
          <p:nvPr/>
        </p:nvSpPr>
        <p:spPr>
          <a:xfrm>
            <a:off x="328847" y="4309258"/>
            <a:ext cx="2689253" cy="2249632"/>
          </a:xfrm>
          <a:prstGeom prst="rect">
            <a:avLst/>
          </a:prstGeom>
        </p:spPr>
        <p:txBody>
          <a:bodyPr wrap="square" lIns="191941" tIns="0" rIns="191941" bIns="0">
            <a:no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提供周边以及入驻商家的新品上架和优惠资讯，提供商铺链接和联系方式。</a:t>
            </a:r>
            <a:endParaRPr kumimoji="0" lang="en-US" altLang="zh-CN"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对于一些互助难以解决的社区服务需求，商城也提供专业家政公司和家教公司的联系接口、简介和推荐。</a:t>
            </a:r>
            <a:endParaRPr kumimoji="0" lang="en-US" altLang="zh-CN" sz="13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13" name="图片 12" descr="商城"/>
          <p:cNvPicPr>
            <a:picLocks noChangeAspect="1"/>
          </p:cNvPicPr>
          <p:nvPr/>
        </p:nvPicPr>
        <p:blipFill>
          <a:blip r:embed="rId3"/>
          <a:stretch>
            <a:fillRect/>
          </a:stretch>
        </p:blipFill>
        <p:spPr>
          <a:xfrm>
            <a:off x="3894455" y="1006475"/>
            <a:ext cx="3312795" cy="5552440"/>
          </a:xfrm>
          <a:prstGeom prst="rect">
            <a:avLst/>
          </a:prstGeom>
        </p:spPr>
      </p:pic>
      <p:cxnSp>
        <p:nvCxnSpPr>
          <p:cNvPr id="9" name="连接符: 肘形 8"/>
          <p:cNvCxnSpPr>
            <a:endCxn id="99" idx="6"/>
          </p:cNvCxnSpPr>
          <p:nvPr/>
        </p:nvCxnSpPr>
        <p:spPr>
          <a:xfrm flipV="1">
            <a:off x="6699053" y="1006587"/>
            <a:ext cx="1180299" cy="708420"/>
          </a:xfrm>
          <a:prstGeom prst="bentConnector3">
            <a:avLst/>
          </a:prstGeom>
          <a:ln w="19050"/>
        </p:spPr>
        <p:style>
          <a:lnRef idx="1">
            <a:schemeClr val="dk1"/>
          </a:lnRef>
          <a:fillRef idx="0">
            <a:schemeClr val="dk1"/>
          </a:fillRef>
          <a:effectRef idx="0">
            <a:schemeClr val="dk1"/>
          </a:effectRef>
          <a:fontRef idx="minor">
            <a:schemeClr val="tx1"/>
          </a:fontRef>
        </p:style>
      </p:cxnSp>
      <p:cxnSp>
        <p:nvCxnSpPr>
          <p:cNvPr id="24" name="连接符: 肘形 23"/>
          <p:cNvCxnSpPr>
            <a:stCxn id="178" idx="4"/>
            <a:endCxn id="173" idx="2"/>
          </p:cNvCxnSpPr>
          <p:nvPr/>
        </p:nvCxnSpPr>
        <p:spPr>
          <a:xfrm rot="16200000" flipH="1">
            <a:off x="3263769" y="3777286"/>
            <a:ext cx="1191398" cy="1540018"/>
          </a:xfrm>
          <a:prstGeom prst="bentConnector2">
            <a:avLst/>
          </a:prstGeom>
          <a:ln w="19050"/>
        </p:spPr>
        <p:style>
          <a:lnRef idx="1">
            <a:schemeClr val="dk1"/>
          </a:lnRef>
          <a:fillRef idx="0">
            <a:schemeClr val="dk1"/>
          </a:fillRef>
          <a:effectRef idx="0">
            <a:schemeClr val="dk1"/>
          </a:effectRef>
          <a:fontRef idx="minor">
            <a:schemeClr val="tx1"/>
          </a:fontRef>
        </p:style>
      </p:cxnSp>
      <p:cxnSp>
        <p:nvCxnSpPr>
          <p:cNvPr id="20" name="连接符: 肘形 19"/>
          <p:cNvCxnSpPr/>
          <p:nvPr/>
        </p:nvCxnSpPr>
        <p:spPr>
          <a:xfrm>
            <a:off x="6792186" y="2457187"/>
            <a:ext cx="3475977" cy="763382"/>
          </a:xfrm>
          <a:prstGeom prst="bentConnector2">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4" name="灯片编号占位符 13"/>
          <p:cNvSpPr>
            <a:spLocks noGrp="1"/>
          </p:cNvSpPr>
          <p:nvPr>
            <p:ph type="sldNum" sz="quarter" idx="4294967295"/>
          </p:nvPr>
        </p:nvSpPr>
        <p:spPr>
          <a:xfrm>
            <a:off x="9448800" y="6396038"/>
            <a:ext cx="2743200" cy="365125"/>
          </a:xfrm>
        </p:spPr>
        <p:txBody>
          <a:bodyPr/>
          <a:lstStyle/>
          <a:p>
            <a:fld id="{4C08AC1F-CD8D-497D-9859-AB6A0353CDB5}" type="slidenum">
              <a:rPr lang="zh-CN" altLang="en-US" smtClean="0"/>
              <a:t>11</a:t>
            </a:fld>
            <a:endParaRPr lang="zh-CN" altLang="en-US"/>
          </a:p>
        </p:txBody>
      </p:sp>
      <p:sp>
        <p:nvSpPr>
          <p:cNvPr id="3" name="TextBox 8"/>
          <p:cNvSpPr txBox="1"/>
          <p:nvPr/>
        </p:nvSpPr>
        <p:spPr>
          <a:xfrm>
            <a:off x="674194" y="299563"/>
            <a:ext cx="5064629"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产品介绍</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商城板块</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4948" y="1014116"/>
            <a:ext cx="6235157" cy="5544321"/>
          </a:xfrm>
          <a:prstGeom prst="rect">
            <a:avLst/>
          </a:prstGeom>
        </p:spPr>
      </p:pic>
      <p:sp>
        <p:nvSpPr>
          <p:cNvPr id="124" name="Rectangle 3"/>
          <p:cNvSpPr/>
          <p:nvPr/>
        </p:nvSpPr>
        <p:spPr>
          <a:xfrm>
            <a:off x="285044" y="4143904"/>
            <a:ext cx="2719413" cy="2154259"/>
          </a:xfrm>
          <a:prstGeom prst="rect">
            <a:avLst/>
          </a:prstGeom>
          <a:solidFill>
            <a:srgbClr val="BABDC4">
              <a:alpha val="30000"/>
            </a:srgbClr>
          </a:solid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6" name="Rectangle 3"/>
          <p:cNvSpPr/>
          <p:nvPr/>
        </p:nvSpPr>
        <p:spPr>
          <a:xfrm>
            <a:off x="319068" y="1664552"/>
            <a:ext cx="2693528" cy="2075817"/>
          </a:xfrm>
          <a:prstGeom prst="rect">
            <a:avLst/>
          </a:prstGeom>
          <a:solidFill>
            <a:srgbClr val="BABDC4">
              <a:alpha val="30000"/>
            </a:srgbClr>
          </a:solid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2" name="Rectangle 3"/>
          <p:cNvSpPr/>
          <p:nvPr/>
        </p:nvSpPr>
        <p:spPr>
          <a:xfrm>
            <a:off x="7873826" y="739860"/>
            <a:ext cx="4068484" cy="1761936"/>
          </a:xfrm>
          <a:prstGeom prst="rect">
            <a:avLst/>
          </a:prstGeom>
          <a:solidFill>
            <a:srgbClr val="BABDC4">
              <a:alpha val="30000"/>
            </a:srgbClr>
          </a:solid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3" name="Rounded Rectangle 6"/>
          <p:cNvSpPr/>
          <p:nvPr/>
        </p:nvSpPr>
        <p:spPr>
          <a:xfrm>
            <a:off x="7946937" y="1506650"/>
            <a:ext cx="385302" cy="412296"/>
          </a:xfrm>
          <a:prstGeom prst="roundRect">
            <a:avLst>
              <a:gd name="adj" fmla="val 7442"/>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9" name="任意多边形 113"/>
          <p:cNvSpPr>
            <a:spLocks noChangeArrowheads="1"/>
          </p:cNvSpPr>
          <p:nvPr/>
        </p:nvSpPr>
        <p:spPr bwMode="auto">
          <a:xfrm>
            <a:off x="8070184" y="1639018"/>
            <a:ext cx="168749" cy="108402"/>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noAutofit/>
          </a:bodyPr>
          <a:lstStyle/>
          <a:p>
            <a:pPr marL="0" marR="0" lvl="0" indent="0" algn="l" defTabSz="914400" rtl="0" eaLnBrk="1" fontAlgn="base"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1" name="Freeform 25"/>
          <p:cNvSpPr/>
          <p:nvPr/>
        </p:nvSpPr>
        <p:spPr bwMode="auto">
          <a:xfrm>
            <a:off x="8110692" y="1742694"/>
            <a:ext cx="65935" cy="66850"/>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86699" tIns="43349" rIns="86699" bIns="43349" numCol="1" anchor="t" anchorCtr="0" compatLnSpc="1"/>
          <a:lstStyle/>
          <a:p>
            <a:pPr marL="0" marR="0" lvl="0" indent="0" algn="l" defTabSz="914400" rtl="0" eaLnBrk="1" fontAlgn="base"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72" name="连接符: 肘形 71"/>
          <p:cNvCxnSpPr/>
          <p:nvPr/>
        </p:nvCxnSpPr>
        <p:spPr>
          <a:xfrm flipV="1">
            <a:off x="4597069" y="1049888"/>
            <a:ext cx="3214451" cy="1840679"/>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sp>
        <p:nvSpPr>
          <p:cNvPr id="73" name="椭圆 72"/>
          <p:cNvSpPr/>
          <p:nvPr/>
        </p:nvSpPr>
        <p:spPr>
          <a:xfrm>
            <a:off x="4544660" y="2834655"/>
            <a:ext cx="111821" cy="1118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庞门正道标题体"/>
              <a:cs typeface="+mn-cs"/>
            </a:endParaRPr>
          </a:p>
        </p:txBody>
      </p:sp>
      <p:sp>
        <p:nvSpPr>
          <p:cNvPr id="84" name="文本框 83"/>
          <p:cNvSpPr txBox="1"/>
          <p:nvPr/>
        </p:nvSpPr>
        <p:spPr>
          <a:xfrm>
            <a:off x="8852272" y="810367"/>
            <a:ext cx="2905184" cy="1448730"/>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200" b="1" dirty="0">
                <a:solidFill>
                  <a:prstClr val="black"/>
                </a:solidFill>
                <a:latin typeface="庞门正道标题体"/>
              </a:rPr>
              <a:t>基本功能：物业缴费、报事报修、投诉建议</a:t>
            </a:r>
            <a:endParaRPr kumimoji="0" lang="en-US" altLang="zh-CN" sz="1200" b="0" i="0" u="none" strike="noStrike" kern="1200" cap="none" spc="0" normalizeH="0" baseline="0" noProof="0" dirty="0">
              <a:ln>
                <a:noFill/>
              </a:ln>
              <a:solidFill>
                <a:prstClr val="black"/>
              </a:solidFill>
              <a:effectLst/>
              <a:uLnTx/>
              <a:uFillTx/>
              <a:latin typeface="庞门正道标题体"/>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200" b="1" dirty="0">
                <a:solidFill>
                  <a:prstClr val="black"/>
                </a:solidFill>
                <a:latin typeface="庞门正道标题体"/>
              </a:rPr>
              <a:t>定制功能</a:t>
            </a: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：根据物业需要，向平台支付一定费用定制功能。用户可选择性增加、删除功能。</a:t>
            </a:r>
            <a:endParaRPr kumimoji="0" lang="zh-CN" altLang="en-US" sz="1200" b="0" i="0" u="none" strike="noStrike" kern="1200" cap="none" spc="0" normalizeH="0" baseline="0" noProof="0" dirty="0">
              <a:ln>
                <a:noFill/>
              </a:ln>
              <a:solidFill>
                <a:prstClr val="black"/>
              </a:solidFill>
              <a:effectLst/>
              <a:uLnTx/>
              <a:uFillTx/>
              <a:latin typeface="庞门正道标题体"/>
              <a:cs typeface="+mn-cs"/>
            </a:endParaRPr>
          </a:p>
        </p:txBody>
      </p:sp>
      <p:sp>
        <p:nvSpPr>
          <p:cNvPr id="85" name="文本框 84"/>
          <p:cNvSpPr txBox="1"/>
          <p:nvPr/>
        </p:nvSpPr>
        <p:spPr>
          <a:xfrm>
            <a:off x="7832136" y="899477"/>
            <a:ext cx="11655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我的物业</a:t>
            </a:r>
          </a:p>
        </p:txBody>
      </p:sp>
      <p:sp>
        <p:nvSpPr>
          <p:cNvPr id="86" name="Rectangle 3"/>
          <p:cNvSpPr/>
          <p:nvPr/>
        </p:nvSpPr>
        <p:spPr>
          <a:xfrm>
            <a:off x="8115170" y="4118404"/>
            <a:ext cx="3291514" cy="2375349"/>
          </a:xfrm>
          <a:prstGeom prst="rect">
            <a:avLst/>
          </a:prstGeom>
          <a:solidFill>
            <a:srgbClr val="BABDC4">
              <a:alpha val="30000"/>
            </a:srgbClr>
          </a:solid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1" name="椭圆 90"/>
          <p:cNvSpPr/>
          <p:nvPr/>
        </p:nvSpPr>
        <p:spPr>
          <a:xfrm>
            <a:off x="6852845" y="4497967"/>
            <a:ext cx="111821" cy="1118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庞门正道标题体"/>
              <a:cs typeface="+mn-cs"/>
            </a:endParaRPr>
          </a:p>
        </p:txBody>
      </p:sp>
      <p:sp>
        <p:nvSpPr>
          <p:cNvPr id="92" name="文本框 91"/>
          <p:cNvSpPr txBox="1"/>
          <p:nvPr/>
        </p:nvSpPr>
        <p:spPr>
          <a:xfrm>
            <a:off x="9030895" y="4214924"/>
            <a:ext cx="2375788" cy="2278829"/>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我的优惠券：</a:t>
            </a:r>
            <a:r>
              <a:rPr kumimoji="0" lang="zh-CN" altLang="en-US" sz="1200" b="0" i="0" u="none" strike="noStrike" kern="1200" cap="none" spc="0" normalizeH="0" baseline="0" noProof="0" dirty="0">
                <a:ln>
                  <a:noFill/>
                </a:ln>
                <a:solidFill>
                  <a:prstClr val="black"/>
                </a:solidFill>
                <a:effectLst/>
                <a:uLnTx/>
                <a:uFillTx/>
                <a:latin typeface="庞门正道标题体"/>
                <a:cs typeface="+mn-cs"/>
              </a:rPr>
              <a:t>商城领取、积分兑换</a:t>
            </a:r>
            <a:endParaRPr kumimoji="0" lang="en-US" altLang="zh-CN" sz="1200" b="0" i="0" u="none" strike="noStrike" kern="1200" cap="none" spc="0" normalizeH="0" baseline="0" noProof="0" dirty="0">
              <a:ln>
                <a:noFill/>
              </a:ln>
              <a:solidFill>
                <a:prstClr val="black"/>
              </a:solidFill>
              <a:effectLst/>
              <a:uLnTx/>
              <a:uFillTx/>
              <a:latin typeface="庞门正道标题体"/>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我的积分：</a:t>
            </a:r>
            <a:r>
              <a:rPr kumimoji="0" lang="zh-CN" altLang="en-US" sz="1200" b="0" i="0" u="none" strike="noStrike" kern="1200" cap="none" spc="0" normalizeH="0" baseline="0" noProof="0" dirty="0">
                <a:ln>
                  <a:noFill/>
                </a:ln>
                <a:solidFill>
                  <a:prstClr val="black"/>
                </a:solidFill>
                <a:effectLst/>
                <a:uLnTx/>
                <a:uFillTx/>
                <a:latin typeface="庞门正道标题体"/>
                <a:cs typeface="+mn-cs"/>
              </a:rPr>
              <a:t>积分数量以及积分商城</a:t>
            </a:r>
            <a:endParaRPr kumimoji="0" lang="en-US" altLang="zh-CN" sz="1200" b="0" i="0" u="none" strike="noStrike" kern="1200" cap="none" spc="0" normalizeH="0" baseline="0" noProof="0" dirty="0">
              <a:ln>
                <a:noFill/>
              </a:ln>
              <a:solidFill>
                <a:prstClr val="black"/>
              </a:solidFill>
              <a:effectLst/>
              <a:uLnTx/>
              <a:uFillTx/>
              <a:latin typeface="庞门正道标题体"/>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我的钱包：</a:t>
            </a:r>
            <a:r>
              <a:rPr kumimoji="0" lang="zh-CN" altLang="en-US" sz="1200" b="0" i="0" u="none" strike="noStrike" kern="1200" cap="none" spc="0" normalizeH="0" baseline="0" noProof="0" dirty="0">
                <a:ln>
                  <a:noFill/>
                </a:ln>
                <a:solidFill>
                  <a:prstClr val="black"/>
                </a:solidFill>
                <a:effectLst/>
                <a:uLnTx/>
                <a:uFillTx/>
                <a:latin typeface="庞门正道标题体"/>
                <a:cs typeface="+mn-cs"/>
              </a:rPr>
              <a:t>余额、银行卡、安全与隐私</a:t>
            </a:r>
            <a:endParaRPr kumimoji="0" lang="en-US" altLang="zh-CN" sz="1200" b="0" i="0" u="none" strike="noStrike" kern="1200" cap="none" spc="0" normalizeH="0" baseline="0" noProof="0" dirty="0">
              <a:ln>
                <a:noFill/>
              </a:ln>
              <a:solidFill>
                <a:prstClr val="black"/>
              </a:solidFill>
              <a:effectLst/>
              <a:uLnTx/>
              <a:uFillTx/>
              <a:latin typeface="庞门正道标题体"/>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我的账单：</a:t>
            </a:r>
            <a:r>
              <a:rPr kumimoji="0" lang="zh-CN" altLang="en-US" sz="1200" b="0" i="0" u="none" strike="noStrike" kern="1200" cap="none" spc="0" normalizeH="0" baseline="0" noProof="0" dirty="0">
                <a:ln>
                  <a:noFill/>
                </a:ln>
                <a:solidFill>
                  <a:prstClr val="black"/>
                </a:solidFill>
                <a:effectLst/>
                <a:uLnTx/>
                <a:uFillTx/>
                <a:latin typeface="庞门正道标题体"/>
                <a:cs typeface="+mn-cs"/>
              </a:rPr>
              <a:t>积分账单、金钱账单</a:t>
            </a:r>
          </a:p>
        </p:txBody>
      </p:sp>
      <p:sp>
        <p:nvSpPr>
          <p:cNvPr id="93" name="文本框 92"/>
          <p:cNvSpPr txBox="1"/>
          <p:nvPr/>
        </p:nvSpPr>
        <p:spPr>
          <a:xfrm>
            <a:off x="8093107" y="4817519"/>
            <a:ext cx="118026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我的卡包</a:t>
            </a:r>
          </a:p>
        </p:txBody>
      </p:sp>
      <p:cxnSp>
        <p:nvCxnSpPr>
          <p:cNvPr id="90" name="连接符: 肘形 89"/>
          <p:cNvCxnSpPr/>
          <p:nvPr/>
        </p:nvCxnSpPr>
        <p:spPr>
          <a:xfrm>
            <a:off x="6973871" y="4560952"/>
            <a:ext cx="1283894" cy="1140161"/>
          </a:xfrm>
          <a:prstGeom prst="bentConnector3">
            <a:avLst>
              <a:gd name="adj1" fmla="val 57606"/>
            </a:avLst>
          </a:prstGeom>
          <a:ln w="19050"/>
        </p:spPr>
        <p:style>
          <a:lnRef idx="1">
            <a:schemeClr val="dk1"/>
          </a:lnRef>
          <a:fillRef idx="0">
            <a:schemeClr val="dk1"/>
          </a:fillRef>
          <a:effectRef idx="0">
            <a:schemeClr val="dk1"/>
          </a:effectRef>
          <a:fontRef idx="minor">
            <a:schemeClr val="tx1"/>
          </a:fontRef>
        </p:style>
      </p:cxnSp>
      <p:sp>
        <p:nvSpPr>
          <p:cNvPr id="55" name="Rounded Rectangle 8"/>
          <p:cNvSpPr/>
          <p:nvPr/>
        </p:nvSpPr>
        <p:spPr>
          <a:xfrm>
            <a:off x="8259599" y="5430884"/>
            <a:ext cx="409417" cy="407179"/>
          </a:xfrm>
          <a:prstGeom prst="roundRect">
            <a:avLst>
              <a:gd name="adj" fmla="val 7442"/>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2" name="组合 44"/>
          <p:cNvGrpSpPr/>
          <p:nvPr/>
        </p:nvGrpSpPr>
        <p:grpSpPr bwMode="auto">
          <a:xfrm>
            <a:off x="8374218" y="5482494"/>
            <a:ext cx="267789" cy="287213"/>
            <a:chOff x="0" y="0"/>
            <a:chExt cx="466184" cy="501686"/>
          </a:xfrm>
        </p:grpSpPr>
        <p:sp>
          <p:nvSpPr>
            <p:cNvPr id="96"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7" name="Rectangle 155"/>
            <p:cNvSpPr>
              <a:spLocks noChangeArrowheads="1"/>
            </p:cNvSpPr>
            <p:nvPr/>
          </p:nvSpPr>
          <p:spPr bwMode="auto">
            <a:xfrm>
              <a:off x="160689" y="419472"/>
              <a:ext cx="9342" cy="32698"/>
            </a:xfrm>
            <a:prstGeom prst="rect">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8"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9"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0"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07" name="椭圆 106"/>
          <p:cNvSpPr/>
          <p:nvPr/>
        </p:nvSpPr>
        <p:spPr>
          <a:xfrm>
            <a:off x="3604082" y="3603426"/>
            <a:ext cx="111821" cy="1118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庞门正道标题体"/>
              <a:cs typeface="+mn-cs"/>
            </a:endParaRPr>
          </a:p>
        </p:txBody>
      </p:sp>
      <p:sp>
        <p:nvSpPr>
          <p:cNvPr id="108" name="文本框 107"/>
          <p:cNvSpPr txBox="1"/>
          <p:nvPr/>
        </p:nvSpPr>
        <p:spPr>
          <a:xfrm>
            <a:off x="388472" y="1687912"/>
            <a:ext cx="1829935" cy="2001830"/>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我的帖子：</a:t>
            </a:r>
            <a:r>
              <a:rPr kumimoji="0" lang="zh-CN" altLang="en-US" sz="1200" b="0" i="0" u="none" strike="noStrike" kern="1200" cap="none" spc="0" normalizeH="0" baseline="0" noProof="0" dirty="0">
                <a:ln>
                  <a:noFill/>
                </a:ln>
                <a:solidFill>
                  <a:prstClr val="black"/>
                </a:solidFill>
                <a:effectLst/>
                <a:uLnTx/>
                <a:uFillTx/>
                <a:latin typeface="庞门正道标题体"/>
                <a:cs typeface="+mn-cs"/>
              </a:rPr>
              <a:t>发布的帖子、参与的话题</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我的相册</a:t>
            </a:r>
            <a:endParaRPr kumimoji="0" lang="en-US" altLang="zh-CN" sz="1200" b="0" i="0" u="none" strike="noStrike" kern="1200" cap="none" spc="0" normalizeH="0" baseline="0" noProof="0" dirty="0">
              <a:ln>
                <a:noFill/>
              </a:ln>
              <a:solidFill>
                <a:prstClr val="black"/>
              </a:solidFill>
              <a:effectLst/>
              <a:uLnTx/>
              <a:uFillTx/>
              <a:latin typeface="庞门正道标题体"/>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最近浏览</a:t>
            </a:r>
            <a:endParaRPr lang="en-US" altLang="zh-CN" sz="1200" b="1" dirty="0">
              <a:solidFill>
                <a:prstClr val="black"/>
              </a:solidFill>
              <a:latin typeface="庞门正道标题体"/>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今日话题：</a:t>
            </a:r>
            <a:r>
              <a:rPr kumimoji="0" lang="zh-CN" altLang="en-US" sz="1200" b="0" i="0" u="none" strike="noStrike" kern="1200" cap="none" spc="0" normalizeH="0" baseline="0" noProof="0" dirty="0">
                <a:ln>
                  <a:noFill/>
                </a:ln>
                <a:solidFill>
                  <a:prstClr val="black"/>
                </a:solidFill>
                <a:effectLst/>
                <a:uLnTx/>
                <a:uFillTx/>
                <a:latin typeface="庞门正道标题体"/>
                <a:cs typeface="+mn-cs"/>
              </a:rPr>
              <a:t>根据用户喜好推荐可能感兴趣的话题、动态。</a:t>
            </a:r>
          </a:p>
        </p:txBody>
      </p:sp>
      <p:sp>
        <p:nvSpPr>
          <p:cNvPr id="109" name="文本框 108"/>
          <p:cNvSpPr txBox="1"/>
          <p:nvPr/>
        </p:nvSpPr>
        <p:spPr>
          <a:xfrm>
            <a:off x="1887136" y="2045771"/>
            <a:ext cx="124326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我的社交圈</a:t>
            </a:r>
          </a:p>
        </p:txBody>
      </p:sp>
      <p:cxnSp>
        <p:nvCxnSpPr>
          <p:cNvPr id="110" name="连接符: 肘形 109"/>
          <p:cNvCxnSpPr/>
          <p:nvPr/>
        </p:nvCxnSpPr>
        <p:spPr>
          <a:xfrm rot="5400000" flipV="1">
            <a:off x="2598606" y="2571285"/>
            <a:ext cx="951230" cy="1244600"/>
          </a:xfrm>
          <a:prstGeom prst="bentConnector2">
            <a:avLst/>
          </a:prstGeom>
          <a:ln w="19050"/>
        </p:spPr>
        <p:style>
          <a:lnRef idx="1">
            <a:schemeClr val="dk1"/>
          </a:lnRef>
          <a:fillRef idx="0">
            <a:schemeClr val="dk1"/>
          </a:fillRef>
          <a:effectRef idx="0">
            <a:schemeClr val="dk1"/>
          </a:effectRef>
          <a:fontRef idx="minor">
            <a:schemeClr val="tx1"/>
          </a:fontRef>
        </p:style>
      </p:cxnSp>
      <p:sp>
        <p:nvSpPr>
          <p:cNvPr id="111" name="Rounded Rectangle 8"/>
          <p:cNvSpPr/>
          <p:nvPr/>
        </p:nvSpPr>
        <p:spPr>
          <a:xfrm>
            <a:off x="2245036" y="2476958"/>
            <a:ext cx="436282" cy="397511"/>
          </a:xfrm>
          <a:prstGeom prst="roundRect">
            <a:avLst>
              <a:gd name="adj" fmla="val 7442"/>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5" name="Group 21"/>
          <p:cNvGrpSpPr/>
          <p:nvPr/>
        </p:nvGrpSpPr>
        <p:grpSpPr>
          <a:xfrm>
            <a:off x="2398803" y="2539820"/>
            <a:ext cx="163983" cy="256471"/>
            <a:chOff x="549275" y="4406901"/>
            <a:chExt cx="161926" cy="244475"/>
          </a:xfrm>
          <a:solidFill>
            <a:schemeClr val="bg1"/>
          </a:solidFill>
        </p:grpSpPr>
        <p:sp>
          <p:nvSpPr>
            <p:cNvPr id="65" name="Freeform 62"/>
            <p:cNvSpPr>
              <a:spLocks noEditPoints="1"/>
            </p:cNvSpPr>
            <p:nvPr/>
          </p:nvSpPr>
          <p:spPr bwMode="auto">
            <a:xfrm>
              <a:off x="549275" y="4406901"/>
              <a:ext cx="138113" cy="244475"/>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6" name="Freeform 63"/>
            <p:cNvSpPr/>
            <p:nvPr/>
          </p:nvSpPr>
          <p:spPr bwMode="auto">
            <a:xfrm>
              <a:off x="608013" y="4478338"/>
              <a:ext cx="103188" cy="98425"/>
            </a:xfrm>
            <a:custGeom>
              <a:avLst/>
              <a:gdLst>
                <a:gd name="T0" fmla="*/ 0 w 65"/>
                <a:gd name="T1" fmla="*/ 44 h 62"/>
                <a:gd name="T2" fmla="*/ 8 w 65"/>
                <a:gd name="T3" fmla="*/ 44 h 62"/>
                <a:gd name="T4" fmla="*/ 0 w 65"/>
                <a:gd name="T5" fmla="*/ 62 h 62"/>
                <a:gd name="T6" fmla="*/ 22 w 65"/>
                <a:gd name="T7" fmla="*/ 44 h 62"/>
                <a:gd name="T8" fmla="*/ 65 w 65"/>
                <a:gd name="T9" fmla="*/ 44 h 62"/>
                <a:gd name="T10" fmla="*/ 65 w 65"/>
                <a:gd name="T11" fmla="*/ 0 h 62"/>
                <a:gd name="T12" fmla="*/ 0 w 65"/>
                <a:gd name="T13" fmla="*/ 0 h 62"/>
                <a:gd name="T14" fmla="*/ 0 w 65"/>
                <a:gd name="T15" fmla="*/ 4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2">
                  <a:moveTo>
                    <a:pt x="0" y="44"/>
                  </a:moveTo>
                  <a:lnTo>
                    <a:pt x="8" y="44"/>
                  </a:lnTo>
                  <a:lnTo>
                    <a:pt x="0" y="62"/>
                  </a:lnTo>
                  <a:lnTo>
                    <a:pt x="22" y="44"/>
                  </a:lnTo>
                  <a:lnTo>
                    <a:pt x="65" y="44"/>
                  </a:lnTo>
                  <a:lnTo>
                    <a:pt x="65" y="0"/>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25" name="椭圆 124"/>
          <p:cNvSpPr/>
          <p:nvPr/>
        </p:nvSpPr>
        <p:spPr>
          <a:xfrm>
            <a:off x="3615566" y="5290827"/>
            <a:ext cx="111821" cy="1118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庞门正道标题体"/>
              <a:cs typeface="+mn-cs"/>
            </a:endParaRPr>
          </a:p>
        </p:txBody>
      </p:sp>
      <p:sp>
        <p:nvSpPr>
          <p:cNvPr id="126" name="文本框 125"/>
          <p:cNvSpPr txBox="1"/>
          <p:nvPr/>
        </p:nvSpPr>
        <p:spPr>
          <a:xfrm>
            <a:off x="368086" y="4326506"/>
            <a:ext cx="2492109" cy="1447832"/>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我的建议：平台</a:t>
            </a:r>
            <a:r>
              <a:rPr kumimoji="0" lang="zh-CN" altLang="en-US" sz="1200" b="0" i="0" u="none" strike="noStrike" kern="1200" cap="none" spc="0" normalizeH="0" baseline="0" noProof="0" dirty="0">
                <a:ln>
                  <a:noFill/>
                </a:ln>
                <a:solidFill>
                  <a:prstClr val="black"/>
                </a:solidFill>
                <a:effectLst/>
                <a:uLnTx/>
                <a:uFillTx/>
                <a:latin typeface="庞门正道标题体"/>
                <a:cs typeface="+mn-cs"/>
              </a:rPr>
              <a:t>意见反馈</a:t>
            </a:r>
            <a:endParaRPr kumimoji="0" lang="en-US" altLang="zh-CN" sz="1200" b="0" i="0" u="none" strike="noStrike" kern="1200" cap="none" spc="0" normalizeH="0" baseline="0" noProof="0" dirty="0">
              <a:ln>
                <a:noFill/>
              </a:ln>
              <a:solidFill>
                <a:prstClr val="black"/>
              </a:solidFill>
              <a:effectLst/>
              <a:uLnTx/>
              <a:uFillTx/>
              <a:latin typeface="庞门正道标题体"/>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客服中心：</a:t>
            </a:r>
            <a:r>
              <a:rPr kumimoji="0" lang="zh-CN" altLang="en-US" sz="1200" b="0" i="0" u="none" strike="noStrike" kern="1200" cap="none" spc="0" normalizeH="0" baseline="0" noProof="0" dirty="0">
                <a:ln>
                  <a:noFill/>
                </a:ln>
                <a:solidFill>
                  <a:prstClr val="black"/>
                </a:solidFill>
                <a:effectLst/>
                <a:uLnTx/>
                <a:uFillTx/>
                <a:latin typeface="庞门正道标题体"/>
                <a:cs typeface="+mn-cs"/>
              </a:rPr>
              <a:t>平台客服在线答疑</a:t>
            </a:r>
            <a:endParaRPr kumimoji="0" lang="en-US" altLang="zh-CN" sz="1200" b="0" i="0" u="none" strike="noStrike" kern="1200" cap="none" spc="0" normalizeH="0" baseline="0" noProof="0" dirty="0">
              <a:ln>
                <a:noFill/>
              </a:ln>
              <a:solidFill>
                <a:prstClr val="black"/>
              </a:solidFill>
              <a:effectLst/>
              <a:uLnTx/>
              <a:uFillTx/>
              <a:latin typeface="庞门正道标题体"/>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积分任务：</a:t>
            </a:r>
            <a:r>
              <a:rPr kumimoji="0" lang="zh-CN" altLang="en-US" sz="1200" b="0" i="0" u="none" strike="noStrike" kern="1200" cap="none" spc="0" normalizeH="0" baseline="0" noProof="0" dirty="0">
                <a:ln>
                  <a:noFill/>
                </a:ln>
                <a:solidFill>
                  <a:prstClr val="black"/>
                </a:solidFill>
                <a:effectLst/>
                <a:uLnTx/>
                <a:uFillTx/>
                <a:latin typeface="庞门正道标题体"/>
                <a:cs typeface="+mn-cs"/>
              </a:rPr>
              <a:t>获取积分的主要方式</a:t>
            </a:r>
            <a:endParaRPr kumimoji="0" lang="en-US" altLang="zh-CN" sz="1200" b="0" i="0" u="none" strike="noStrike" kern="1200" cap="none" spc="0" normalizeH="0" baseline="0" noProof="0" dirty="0">
              <a:ln>
                <a:noFill/>
              </a:ln>
              <a:solidFill>
                <a:prstClr val="black"/>
              </a:solidFill>
              <a:effectLst/>
              <a:uLnTx/>
              <a:uFillTx/>
              <a:latin typeface="庞门正道标题体"/>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个性装扮</a:t>
            </a:r>
            <a:endParaRPr kumimoji="0" lang="en-US" altLang="zh-CN" sz="1200" b="1" i="0" u="none" strike="noStrike" kern="1200" cap="none" spc="0" normalizeH="0" baseline="0" noProof="0" dirty="0">
              <a:ln>
                <a:noFill/>
              </a:ln>
              <a:solidFill>
                <a:prstClr val="black"/>
              </a:solidFill>
              <a:effectLst/>
              <a:uLnTx/>
              <a:uFillTx/>
              <a:latin typeface="庞门正道标题体"/>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1" i="0" u="none" strike="noStrike" kern="1200" cap="none" spc="0" normalizeH="0" baseline="0" noProof="0" dirty="0">
                <a:ln>
                  <a:noFill/>
                </a:ln>
                <a:solidFill>
                  <a:prstClr val="black"/>
                </a:solidFill>
                <a:effectLst/>
                <a:uLnTx/>
                <a:uFillTx/>
                <a:latin typeface="庞门正道标题体"/>
                <a:cs typeface="+mn-cs"/>
              </a:rPr>
              <a:t>我的收藏</a:t>
            </a:r>
            <a:endParaRPr kumimoji="0" lang="zh-CN" altLang="en-US" sz="1200" b="0" i="0" u="none" strike="noStrike" kern="1200" cap="none" spc="0" normalizeH="0" baseline="0" noProof="0" dirty="0">
              <a:ln>
                <a:noFill/>
              </a:ln>
              <a:solidFill>
                <a:prstClr val="black"/>
              </a:solidFill>
              <a:effectLst/>
              <a:uLnTx/>
              <a:uFillTx/>
              <a:latin typeface="庞门正道标题体"/>
              <a:cs typeface="+mn-cs"/>
            </a:endParaRPr>
          </a:p>
        </p:txBody>
      </p:sp>
      <p:sp>
        <p:nvSpPr>
          <p:cNvPr id="127" name="文本框 126"/>
          <p:cNvSpPr txBox="1"/>
          <p:nvPr/>
        </p:nvSpPr>
        <p:spPr>
          <a:xfrm>
            <a:off x="1998063" y="5857014"/>
            <a:ext cx="12432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我的服务</a:t>
            </a:r>
          </a:p>
        </p:txBody>
      </p:sp>
      <p:cxnSp>
        <p:nvCxnSpPr>
          <p:cNvPr id="137" name="直接连接符 136"/>
          <p:cNvCxnSpPr/>
          <p:nvPr/>
        </p:nvCxnSpPr>
        <p:spPr>
          <a:xfrm flipH="1">
            <a:off x="2798173" y="5362242"/>
            <a:ext cx="83677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7" name="Rounded Rectangle 10"/>
          <p:cNvSpPr/>
          <p:nvPr/>
        </p:nvSpPr>
        <p:spPr>
          <a:xfrm>
            <a:off x="2301688" y="5348346"/>
            <a:ext cx="427202" cy="413468"/>
          </a:xfrm>
          <a:prstGeom prst="roundRect">
            <a:avLst>
              <a:gd name="adj" fmla="val 7442"/>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8" name="Group 17"/>
          <p:cNvGrpSpPr/>
          <p:nvPr/>
        </p:nvGrpSpPr>
        <p:grpSpPr>
          <a:xfrm>
            <a:off x="2426175" y="5400167"/>
            <a:ext cx="176841" cy="276545"/>
            <a:chOff x="5734050" y="3273426"/>
            <a:chExt cx="117475" cy="204788"/>
          </a:xfrm>
          <a:solidFill>
            <a:schemeClr val="bg1"/>
          </a:solidFill>
        </p:grpSpPr>
        <p:sp>
          <p:nvSpPr>
            <p:cNvPr id="61" name="Freeform 22"/>
            <p:cNvSpPr/>
            <p:nvPr/>
          </p:nvSpPr>
          <p:spPr bwMode="auto">
            <a:xfrm>
              <a:off x="5756275" y="3273426"/>
              <a:ext cx="95250" cy="204788"/>
            </a:xfrm>
            <a:custGeom>
              <a:avLst/>
              <a:gdLst>
                <a:gd name="T0" fmla="*/ 53 w 59"/>
                <a:gd name="T1" fmla="*/ 6 h 126"/>
                <a:gd name="T2" fmla="*/ 9 w 59"/>
                <a:gd name="T3" fmla="*/ 38 h 126"/>
                <a:gd name="T4" fmla="*/ 0 w 59"/>
                <a:gd name="T5" fmla="*/ 40 h 126"/>
                <a:gd name="T6" fmla="*/ 0 w 59"/>
                <a:gd name="T7" fmla="*/ 87 h 126"/>
                <a:gd name="T8" fmla="*/ 9 w 59"/>
                <a:gd name="T9" fmla="*/ 88 h 126"/>
                <a:gd name="T10" fmla="*/ 52 w 59"/>
                <a:gd name="T11" fmla="*/ 120 h 126"/>
                <a:gd name="T12" fmla="*/ 59 w 59"/>
                <a:gd name="T13" fmla="*/ 120 h 126"/>
                <a:gd name="T14" fmla="*/ 59 w 59"/>
                <a:gd name="T15" fmla="*/ 6 h 126"/>
                <a:gd name="T16" fmla="*/ 53 w 59"/>
                <a:gd name="T17"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3" y="6"/>
                  </a:moveTo>
                  <a:cubicBezTo>
                    <a:pt x="9" y="38"/>
                    <a:pt x="9" y="38"/>
                    <a:pt x="9" y="38"/>
                  </a:cubicBezTo>
                  <a:cubicBezTo>
                    <a:pt x="9" y="38"/>
                    <a:pt x="5" y="38"/>
                    <a:pt x="0" y="40"/>
                  </a:cubicBezTo>
                  <a:cubicBezTo>
                    <a:pt x="0" y="87"/>
                    <a:pt x="0" y="87"/>
                    <a:pt x="0" y="87"/>
                  </a:cubicBezTo>
                  <a:cubicBezTo>
                    <a:pt x="5" y="88"/>
                    <a:pt x="9" y="88"/>
                    <a:pt x="9" y="88"/>
                  </a:cubicBezTo>
                  <a:cubicBezTo>
                    <a:pt x="52" y="120"/>
                    <a:pt x="52" y="120"/>
                    <a:pt x="52" y="120"/>
                  </a:cubicBezTo>
                  <a:cubicBezTo>
                    <a:pt x="52" y="120"/>
                    <a:pt x="59" y="126"/>
                    <a:pt x="59" y="120"/>
                  </a:cubicBezTo>
                  <a:cubicBezTo>
                    <a:pt x="59" y="113"/>
                    <a:pt x="59" y="12"/>
                    <a:pt x="59" y="6"/>
                  </a:cubicBezTo>
                  <a:cubicBezTo>
                    <a:pt x="59" y="0"/>
                    <a:pt x="53" y="6"/>
                    <a:pt x="5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2" name="Freeform 23"/>
            <p:cNvSpPr/>
            <p:nvPr/>
          </p:nvSpPr>
          <p:spPr bwMode="auto">
            <a:xfrm>
              <a:off x="5734050" y="3341688"/>
              <a:ext cx="11113" cy="69850"/>
            </a:xfrm>
            <a:custGeom>
              <a:avLst/>
              <a:gdLst>
                <a:gd name="T0" fmla="*/ 0 w 7"/>
                <a:gd name="T1" fmla="*/ 7 h 43"/>
                <a:gd name="T2" fmla="*/ 0 w 7"/>
                <a:gd name="T3" fmla="*/ 37 h 43"/>
                <a:gd name="T4" fmla="*/ 7 w 7"/>
                <a:gd name="T5" fmla="*/ 43 h 43"/>
                <a:gd name="T6" fmla="*/ 7 w 7"/>
                <a:gd name="T7" fmla="*/ 0 h 43"/>
                <a:gd name="T8" fmla="*/ 0 w 7"/>
                <a:gd name="T9" fmla="*/ 7 h 43"/>
              </a:gdLst>
              <a:ahLst/>
              <a:cxnLst>
                <a:cxn ang="0">
                  <a:pos x="T0" y="T1"/>
                </a:cxn>
                <a:cxn ang="0">
                  <a:pos x="T2" y="T3"/>
                </a:cxn>
                <a:cxn ang="0">
                  <a:pos x="T4" y="T5"/>
                </a:cxn>
                <a:cxn ang="0">
                  <a:pos x="T6" y="T7"/>
                </a:cxn>
                <a:cxn ang="0">
                  <a:pos x="T8" y="T9"/>
                </a:cxn>
              </a:cxnLst>
              <a:rect l="0" t="0" r="r" b="b"/>
              <a:pathLst>
                <a:path w="7" h="43">
                  <a:moveTo>
                    <a:pt x="0" y="7"/>
                  </a:moveTo>
                  <a:cubicBezTo>
                    <a:pt x="0" y="16"/>
                    <a:pt x="0" y="31"/>
                    <a:pt x="0" y="37"/>
                  </a:cubicBezTo>
                  <a:cubicBezTo>
                    <a:pt x="0" y="40"/>
                    <a:pt x="3" y="42"/>
                    <a:pt x="7" y="43"/>
                  </a:cubicBezTo>
                  <a:cubicBezTo>
                    <a:pt x="7" y="0"/>
                    <a:pt x="7" y="0"/>
                    <a:pt x="7" y="0"/>
                  </a:cubicBezTo>
                  <a:cubicBezTo>
                    <a:pt x="3" y="1"/>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4" name="灯片编号占位符 13"/>
          <p:cNvSpPr>
            <a:spLocks noGrp="1"/>
          </p:cNvSpPr>
          <p:nvPr>
            <p:ph type="sldNum" sz="quarter" idx="4294967295"/>
          </p:nvPr>
        </p:nvSpPr>
        <p:spPr>
          <a:xfrm>
            <a:off x="9448800" y="6396038"/>
            <a:ext cx="2743200" cy="365125"/>
          </a:xfrm>
        </p:spPr>
        <p:txBody>
          <a:bodyPr/>
          <a:lstStyle/>
          <a:p>
            <a:fld id="{4C08AC1F-CD8D-497D-9859-AB6A0353CDB5}" type="slidenum">
              <a:rPr lang="zh-CN" altLang="en-US" smtClean="0"/>
              <a:t>12</a:t>
            </a:fld>
            <a:endParaRPr lang="zh-CN" altLang="en-US" dirty="0"/>
          </a:p>
        </p:txBody>
      </p:sp>
      <p:sp>
        <p:nvSpPr>
          <p:cNvPr id="3" name="TextBox 8"/>
          <p:cNvSpPr txBox="1"/>
          <p:nvPr/>
        </p:nvSpPr>
        <p:spPr>
          <a:xfrm>
            <a:off x="982414" y="299563"/>
            <a:ext cx="5064629"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产品介绍</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“我的“板块</a:t>
            </a:r>
          </a:p>
        </p:txBody>
      </p:sp>
      <p:sp>
        <p:nvSpPr>
          <p:cNvPr id="9" name="Oval 8"/>
          <p:cNvSpPr/>
          <p:nvPr/>
        </p:nvSpPr>
        <p:spPr>
          <a:xfrm>
            <a:off x="5033639" y="1402672"/>
            <a:ext cx="461639" cy="516274"/>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nvSpPr>
        <p:spPr>
          <a:xfrm>
            <a:off x="1331650" y="846779"/>
            <a:ext cx="1909674" cy="746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每日签到，赚取帮帮币</a:t>
            </a:r>
            <a:endParaRPr lang="en-US" altLang="zh-CN" sz="1200" b="1" dirty="0"/>
          </a:p>
          <a:p>
            <a:pPr algn="ctr"/>
            <a:r>
              <a:rPr lang="zh-CN" altLang="en-US" sz="1200" b="1" dirty="0"/>
              <a:t>互助保险、商城特价</a:t>
            </a:r>
            <a:r>
              <a:rPr lang="en-US" altLang="zh-CN" sz="1200" b="1" dirty="0"/>
              <a:t>…</a:t>
            </a:r>
          </a:p>
          <a:p>
            <a:pPr algn="ctr"/>
            <a:r>
              <a:rPr lang="zh-CN" altLang="en-US" sz="1200" b="1" dirty="0"/>
              <a:t>享受各种优惠</a:t>
            </a:r>
          </a:p>
        </p:txBody>
      </p:sp>
      <p:cxnSp>
        <p:nvCxnSpPr>
          <p:cNvPr id="13" name="Connector: Elbow 12"/>
          <p:cNvCxnSpPr>
            <a:cxnSpLocks/>
            <a:stCxn id="11" idx="0"/>
            <a:endCxn id="9" idx="0"/>
          </p:cNvCxnSpPr>
          <p:nvPr/>
        </p:nvCxnSpPr>
        <p:spPr>
          <a:xfrm rot="16200000" flipH="1">
            <a:off x="3497526" y="-364261"/>
            <a:ext cx="555893" cy="2977972"/>
          </a:xfrm>
          <a:prstGeom prst="bentConnector3">
            <a:avLst>
              <a:gd name="adj1" fmla="val -17096"/>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605639" y="2874469"/>
            <a:ext cx="2336671" cy="976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物业入驻</a:t>
            </a:r>
            <a:endParaRPr lang="en-US" altLang="zh-CN" sz="1200" b="1" dirty="0"/>
          </a:p>
          <a:p>
            <a:pPr algn="ctr"/>
            <a:r>
              <a:rPr lang="zh-CN" altLang="en-US" sz="1200" b="1" dirty="0"/>
              <a:t>基本服务租用</a:t>
            </a:r>
            <a:r>
              <a:rPr lang="en-US" altLang="zh-CN" sz="1200" b="1" dirty="0"/>
              <a:t>+</a:t>
            </a:r>
            <a:r>
              <a:rPr lang="zh-CN" altLang="en-US" sz="1200" b="1" dirty="0"/>
              <a:t>个性服务定制</a:t>
            </a:r>
            <a:endParaRPr lang="en-US" altLang="zh-CN" sz="1200" b="1" dirty="0"/>
          </a:p>
          <a:p>
            <a:pPr algn="ctr"/>
            <a:r>
              <a:rPr lang="zh-CN" altLang="en-US" sz="1200" b="1" dirty="0"/>
              <a:t>灵活度程高，优惠力度强</a:t>
            </a:r>
          </a:p>
        </p:txBody>
      </p:sp>
      <p:sp>
        <p:nvSpPr>
          <p:cNvPr id="18" name="Oval 17"/>
          <p:cNvSpPr/>
          <p:nvPr/>
        </p:nvSpPr>
        <p:spPr>
          <a:xfrm>
            <a:off x="6413009" y="1012053"/>
            <a:ext cx="308866" cy="313567"/>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18"/>
          <p:cNvSpPr/>
          <p:nvPr/>
        </p:nvSpPr>
        <p:spPr>
          <a:xfrm>
            <a:off x="5593461" y="672377"/>
            <a:ext cx="1909673" cy="34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简洁模式，更易上手</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8121" y="3117237"/>
            <a:ext cx="1942476" cy="151073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p:cNvSpPr/>
          <p:nvPr/>
        </p:nvSpPr>
        <p:spPr>
          <a:xfrm>
            <a:off x="5158120" y="1352883"/>
            <a:ext cx="1936382" cy="142733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p:cNvSpPr/>
          <p:nvPr/>
        </p:nvSpPr>
        <p:spPr>
          <a:xfrm>
            <a:off x="7386732" y="1332960"/>
            <a:ext cx="3676559" cy="255238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p:cNvSpPr/>
          <p:nvPr/>
        </p:nvSpPr>
        <p:spPr>
          <a:xfrm>
            <a:off x="1206290" y="1332961"/>
            <a:ext cx="3772243" cy="542820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灯片编号占位符 32"/>
          <p:cNvSpPr>
            <a:spLocks noGrp="1"/>
          </p:cNvSpPr>
          <p:nvPr>
            <p:ph type="sldNum" sz="quarter" idx="4294967295"/>
          </p:nvPr>
        </p:nvSpPr>
        <p:spPr>
          <a:xfrm>
            <a:off x="9448800" y="6396038"/>
            <a:ext cx="2743200" cy="365125"/>
          </a:xfrm>
        </p:spPr>
        <p:txBody>
          <a:bodyPr/>
          <a:lstStyle/>
          <a:p>
            <a:fld id="{4C08AC1F-CD8D-497D-9859-AB6A0353CDB5}" type="slidenum">
              <a:rPr lang="zh-CN" altLang="en-US" smtClean="0"/>
              <a:t>13</a:t>
            </a:fld>
            <a:endParaRPr lang="zh-CN" altLang="en-US" dirty="0"/>
          </a:p>
        </p:txBody>
      </p:sp>
      <p:sp>
        <p:nvSpPr>
          <p:cNvPr id="34" name="TextBox 33"/>
          <p:cNvSpPr txBox="1"/>
          <p:nvPr/>
        </p:nvSpPr>
        <p:spPr>
          <a:xfrm>
            <a:off x="893511" y="1409904"/>
            <a:ext cx="2257426" cy="369332"/>
          </a:xfrm>
          <a:prstGeom prst="rect">
            <a:avLst/>
          </a:prstGeom>
          <a:noFill/>
        </p:spPr>
        <p:txBody>
          <a:bodyPr wrap="square" rtlCol="0">
            <a:spAutoFit/>
          </a:bodyPr>
          <a:lstStyle/>
          <a:p>
            <a:pPr algn="ctr"/>
            <a:r>
              <a:rPr lang="zh-CN" altLang="en-US" b="1" dirty="0">
                <a:solidFill>
                  <a:srgbClr val="D37979"/>
                </a:solidFill>
              </a:rPr>
              <a:t>用户信用评分</a:t>
            </a:r>
          </a:p>
        </p:txBody>
      </p:sp>
      <p:sp>
        <p:nvSpPr>
          <p:cNvPr id="36" name="TextBox 35"/>
          <p:cNvSpPr txBox="1"/>
          <p:nvPr/>
        </p:nvSpPr>
        <p:spPr>
          <a:xfrm>
            <a:off x="1242330" y="1871815"/>
            <a:ext cx="3565001" cy="4924425"/>
          </a:xfrm>
          <a:prstGeom prst="rect">
            <a:avLst/>
          </a:prstGeom>
          <a:noFill/>
        </p:spPr>
        <p:txBody>
          <a:bodyPr wrap="square" rtlCol="0">
            <a:spAutoFit/>
          </a:bodyPr>
          <a:lstStyle/>
          <a:p>
            <a:r>
              <a:rPr lang="zh-CN" altLang="en-US" sz="1400" b="1" dirty="0">
                <a:solidFill>
                  <a:srgbClr val="44546A"/>
                </a:solidFill>
              </a:rPr>
              <a:t>用户信息采集：</a:t>
            </a:r>
            <a:endParaRPr lang="en-US" altLang="zh-CN" sz="1400" b="1" dirty="0">
              <a:solidFill>
                <a:srgbClr val="44546A"/>
              </a:solidFill>
            </a:endParaRPr>
          </a:p>
          <a:p>
            <a:endParaRPr lang="en-US" altLang="zh-CN" sz="1600" b="1" dirty="0">
              <a:solidFill>
                <a:srgbClr val="44546A"/>
              </a:solidFill>
            </a:endParaRPr>
          </a:p>
          <a:p>
            <a:r>
              <a:rPr lang="zh-CN" altLang="en-US" sz="1400" dirty="0"/>
              <a:t>身份证实名认证、手机号绑定、芝麻信用授权</a:t>
            </a:r>
            <a:endParaRPr lang="en-US" altLang="zh-CN" sz="1400" dirty="0"/>
          </a:p>
          <a:p>
            <a:r>
              <a:rPr lang="zh-CN" altLang="en-US" sz="1400" dirty="0"/>
              <a:t>居住地址（精确到小区）、业主</a:t>
            </a:r>
            <a:r>
              <a:rPr lang="en-US" altLang="zh-CN" sz="1400" dirty="0"/>
              <a:t>-</a:t>
            </a:r>
            <a:r>
              <a:rPr lang="zh-CN" altLang="en-US" sz="1400" dirty="0"/>
              <a:t>租客、居住时长</a:t>
            </a:r>
            <a:endParaRPr lang="en-US" altLang="zh-CN" sz="1400" dirty="0"/>
          </a:p>
          <a:p>
            <a:endParaRPr lang="en-US" altLang="zh-CN" sz="1400" dirty="0"/>
          </a:p>
          <a:p>
            <a:r>
              <a:rPr lang="zh-CN" altLang="en-US" sz="1400" dirty="0"/>
              <a:t>用户信息完整度决定信用分上限</a:t>
            </a:r>
            <a:endParaRPr lang="en-US" altLang="zh-CN" sz="1400" dirty="0"/>
          </a:p>
          <a:p>
            <a:r>
              <a:rPr lang="zh-CN" altLang="en-US" sz="1400" dirty="0"/>
              <a:t>如：完成度</a:t>
            </a:r>
            <a:r>
              <a:rPr lang="en-US" altLang="zh-CN" sz="1400" dirty="0"/>
              <a:t>80%</a:t>
            </a:r>
            <a:r>
              <a:rPr lang="zh-CN" altLang="en-US" sz="1400" dirty="0"/>
              <a:t>对应信用分上限为</a:t>
            </a:r>
            <a:r>
              <a:rPr lang="en-US" altLang="zh-CN" sz="1400" dirty="0"/>
              <a:t>80</a:t>
            </a:r>
          </a:p>
          <a:p>
            <a:endParaRPr lang="en-US" altLang="zh-CN" sz="1400" dirty="0"/>
          </a:p>
          <a:p>
            <a:r>
              <a:rPr lang="zh-CN" altLang="en-US" sz="1400" b="1" dirty="0">
                <a:solidFill>
                  <a:srgbClr val="44546A"/>
                </a:solidFill>
              </a:rPr>
              <a:t>用户行为评价：</a:t>
            </a:r>
            <a:endParaRPr lang="en-US" altLang="zh-CN" sz="1400" b="1" dirty="0">
              <a:solidFill>
                <a:srgbClr val="44546A"/>
              </a:solidFill>
            </a:endParaRPr>
          </a:p>
          <a:p>
            <a:endParaRPr lang="en-US" altLang="zh-CN" sz="1600" b="1" dirty="0">
              <a:solidFill>
                <a:srgbClr val="44546A"/>
              </a:solidFill>
            </a:endParaRPr>
          </a:p>
          <a:p>
            <a:r>
              <a:rPr lang="zh-CN" altLang="en-US" sz="1400" dirty="0">
                <a:solidFill>
                  <a:srgbClr val="404040"/>
                </a:solidFill>
              </a:rPr>
              <a:t>用户活跃度、互助评价、平台不良行为记录</a:t>
            </a:r>
            <a:endParaRPr lang="en-US" altLang="zh-CN" sz="1400" dirty="0">
              <a:solidFill>
                <a:srgbClr val="404040"/>
              </a:solidFill>
            </a:endParaRPr>
          </a:p>
          <a:p>
            <a:r>
              <a:rPr lang="zh-CN" altLang="en-US" sz="1400" dirty="0">
                <a:solidFill>
                  <a:srgbClr val="404040"/>
                </a:solidFill>
              </a:rPr>
              <a:t>用户行为评价影响用户信用分</a:t>
            </a:r>
            <a:endParaRPr lang="en-US" altLang="zh-CN" sz="1400" dirty="0">
              <a:solidFill>
                <a:srgbClr val="404040"/>
              </a:solidFill>
            </a:endParaRPr>
          </a:p>
          <a:p>
            <a:endParaRPr lang="en-US" altLang="zh-CN" sz="1400" dirty="0">
              <a:solidFill>
                <a:srgbClr val="D37979"/>
              </a:solidFill>
            </a:endParaRPr>
          </a:p>
          <a:p>
            <a:r>
              <a:rPr lang="zh-CN" altLang="en-US" sz="1400" b="1" dirty="0">
                <a:solidFill>
                  <a:srgbClr val="44546A"/>
                </a:solidFill>
              </a:rPr>
              <a:t>互助安全评估：</a:t>
            </a:r>
            <a:endParaRPr lang="en-US" altLang="zh-CN" sz="1400" b="1" dirty="0">
              <a:solidFill>
                <a:srgbClr val="44546A"/>
              </a:solidFill>
            </a:endParaRPr>
          </a:p>
          <a:p>
            <a:endParaRPr lang="en-US" altLang="zh-CN" sz="1600" b="1" dirty="0">
              <a:solidFill>
                <a:srgbClr val="44546A"/>
              </a:solidFill>
            </a:endParaRPr>
          </a:p>
          <a:p>
            <a:r>
              <a:rPr lang="zh-CN" altLang="en-US" sz="1400" dirty="0">
                <a:solidFill>
                  <a:srgbClr val="404040"/>
                </a:solidFill>
              </a:rPr>
              <a:t>根据任务描述、互助双方信用分等评估安全性：</a:t>
            </a:r>
            <a:endParaRPr lang="en-US" altLang="zh-CN" sz="1400" dirty="0">
              <a:solidFill>
                <a:srgbClr val="404040"/>
              </a:solidFill>
            </a:endParaRPr>
          </a:p>
          <a:p>
            <a:r>
              <a:rPr lang="zh-CN" altLang="en-US" sz="1400" dirty="0">
                <a:solidFill>
                  <a:srgbClr val="404040"/>
                </a:solidFill>
              </a:rPr>
              <a:t>安全：双方信用分高于</a:t>
            </a:r>
            <a:r>
              <a:rPr lang="en-US" altLang="zh-CN" sz="1400" dirty="0">
                <a:solidFill>
                  <a:srgbClr val="404040"/>
                </a:solidFill>
              </a:rPr>
              <a:t>95</a:t>
            </a:r>
          </a:p>
          <a:p>
            <a:r>
              <a:rPr lang="zh-CN" altLang="en-US" sz="1400" dirty="0">
                <a:solidFill>
                  <a:srgbClr val="404040"/>
                </a:solidFill>
              </a:rPr>
              <a:t>一般：任一方信用分区于</a:t>
            </a:r>
            <a:r>
              <a:rPr lang="en-US" altLang="zh-CN" sz="1400" dirty="0">
                <a:solidFill>
                  <a:srgbClr val="404040"/>
                </a:solidFill>
              </a:rPr>
              <a:t>80</a:t>
            </a:r>
            <a:r>
              <a:rPr lang="zh-CN" altLang="en-US" sz="1400" dirty="0">
                <a:solidFill>
                  <a:srgbClr val="404040"/>
                </a:solidFill>
              </a:rPr>
              <a:t>到</a:t>
            </a:r>
            <a:r>
              <a:rPr lang="en-US" altLang="zh-CN" sz="1400" dirty="0">
                <a:solidFill>
                  <a:srgbClr val="404040"/>
                </a:solidFill>
              </a:rPr>
              <a:t>95</a:t>
            </a:r>
          </a:p>
          <a:p>
            <a:r>
              <a:rPr lang="zh-CN" altLang="en-US" sz="1400" dirty="0">
                <a:solidFill>
                  <a:srgbClr val="404040"/>
                </a:solidFill>
              </a:rPr>
              <a:t>危险：任一方信用分低于</a:t>
            </a:r>
            <a:r>
              <a:rPr lang="en-US" altLang="zh-CN" sz="1400" dirty="0">
                <a:solidFill>
                  <a:srgbClr val="404040"/>
                </a:solidFill>
              </a:rPr>
              <a:t>80</a:t>
            </a:r>
            <a:endParaRPr lang="zh-CN" altLang="en-US" sz="1400" dirty="0">
              <a:solidFill>
                <a:srgbClr val="404040"/>
              </a:solidFill>
            </a:endParaRPr>
          </a:p>
        </p:txBody>
      </p:sp>
      <p:sp>
        <p:nvSpPr>
          <p:cNvPr id="49" name="TextBox 48"/>
          <p:cNvSpPr txBox="1"/>
          <p:nvPr/>
        </p:nvSpPr>
        <p:spPr>
          <a:xfrm>
            <a:off x="7457716" y="1442137"/>
            <a:ext cx="1141095" cy="369332"/>
          </a:xfrm>
          <a:prstGeom prst="rect">
            <a:avLst/>
          </a:prstGeom>
          <a:noFill/>
        </p:spPr>
        <p:txBody>
          <a:bodyPr wrap="square" rtlCol="0">
            <a:spAutoFit/>
          </a:bodyPr>
          <a:lstStyle/>
          <a:p>
            <a:r>
              <a:rPr lang="zh-CN" altLang="en-US" b="1" dirty="0">
                <a:solidFill>
                  <a:srgbClr val="D37979"/>
                </a:solidFill>
              </a:rPr>
              <a:t>互助保险</a:t>
            </a:r>
          </a:p>
        </p:txBody>
      </p:sp>
      <p:sp>
        <p:nvSpPr>
          <p:cNvPr id="52" name="TextBox 51"/>
          <p:cNvSpPr txBox="1"/>
          <p:nvPr/>
        </p:nvSpPr>
        <p:spPr>
          <a:xfrm>
            <a:off x="7439012" y="1821396"/>
            <a:ext cx="3624280" cy="2092881"/>
          </a:xfrm>
          <a:prstGeom prst="rect">
            <a:avLst/>
          </a:prstGeom>
          <a:noFill/>
        </p:spPr>
        <p:txBody>
          <a:bodyPr wrap="square" rtlCol="0">
            <a:spAutoFit/>
          </a:bodyPr>
          <a:lstStyle/>
          <a:p>
            <a:pPr>
              <a:spcAft>
                <a:spcPts val="0"/>
              </a:spcAft>
            </a:pPr>
            <a:r>
              <a:rPr lang="zh-CN" altLang="zh-CN" sz="1400" dirty="0"/>
              <a:t>与保险公司联合推出</a:t>
            </a:r>
            <a:r>
              <a:rPr lang="zh-CN" altLang="zh-CN" sz="1400" b="1" dirty="0">
                <a:solidFill>
                  <a:srgbClr val="44546A"/>
                </a:solidFill>
              </a:rPr>
              <a:t>“社区互助险”</a:t>
            </a:r>
            <a:endParaRPr lang="en-US" altLang="zh-CN" sz="1400" b="1" dirty="0">
              <a:solidFill>
                <a:srgbClr val="44546A"/>
              </a:solidFill>
            </a:endParaRPr>
          </a:p>
          <a:p>
            <a:pPr>
              <a:spcAft>
                <a:spcPts val="0"/>
              </a:spcAft>
            </a:pPr>
            <a:endParaRPr lang="en-US" altLang="zh-CN" sz="1400" b="1" dirty="0">
              <a:solidFill>
                <a:srgbClr val="44546A"/>
              </a:solidFill>
            </a:endParaRPr>
          </a:p>
          <a:p>
            <a:pPr>
              <a:spcAft>
                <a:spcPts val="0"/>
              </a:spcAft>
            </a:pPr>
            <a:r>
              <a:rPr lang="zh-CN" altLang="en-US" sz="1400" dirty="0"/>
              <a:t>用户每次互助可以</a:t>
            </a:r>
            <a:r>
              <a:rPr lang="zh-CN" altLang="zh-CN" sz="1400" dirty="0"/>
              <a:t>选择是否购买保险</a:t>
            </a:r>
          </a:p>
          <a:p>
            <a:pPr>
              <a:spcAft>
                <a:spcPts val="0"/>
              </a:spcAft>
            </a:pPr>
            <a:r>
              <a:rPr lang="en-US" altLang="zh-CN" sz="1400" dirty="0"/>
              <a:t>	</a:t>
            </a:r>
            <a:endParaRPr lang="zh-CN" altLang="zh-CN" sz="1400" dirty="0"/>
          </a:p>
          <a:p>
            <a:pPr>
              <a:spcAft>
                <a:spcPts val="0"/>
              </a:spcAft>
            </a:pPr>
            <a:r>
              <a:rPr lang="zh-CN" altLang="zh-CN" sz="1400" dirty="0"/>
              <a:t>购买保险时，可使用</a:t>
            </a:r>
            <a:r>
              <a:rPr lang="zh-CN" altLang="zh-CN" sz="1400" b="1" dirty="0">
                <a:solidFill>
                  <a:srgbClr val="44546A"/>
                </a:solidFill>
              </a:rPr>
              <a:t>平台虚拟货币</a:t>
            </a:r>
            <a:r>
              <a:rPr lang="zh-CN" altLang="zh-CN" sz="1400" dirty="0"/>
              <a:t>（通过每日签到、完成互助等获取）抵</a:t>
            </a:r>
            <a:r>
              <a:rPr lang="zh-CN" altLang="en-US" sz="1400" dirty="0"/>
              <a:t>扣</a:t>
            </a:r>
            <a:r>
              <a:rPr lang="zh-CN" altLang="zh-CN" sz="1400" dirty="0"/>
              <a:t>部分金额。</a:t>
            </a:r>
            <a:endParaRPr lang="en-US" altLang="zh-CN" sz="1400" dirty="0"/>
          </a:p>
          <a:p>
            <a:pPr>
              <a:spcAft>
                <a:spcPts val="0"/>
              </a:spcAft>
            </a:pPr>
            <a:endParaRPr lang="en-US" altLang="zh-CN" sz="1400" dirty="0"/>
          </a:p>
          <a:p>
            <a:pPr>
              <a:spcAft>
                <a:spcPts val="0"/>
              </a:spcAft>
            </a:pPr>
            <a:r>
              <a:rPr lang="zh-CN" altLang="en-US" sz="1400" dirty="0"/>
              <a:t>同时平台提供</a:t>
            </a:r>
            <a:r>
              <a:rPr lang="zh-CN" altLang="en-US" sz="1400" u="sng" dirty="0"/>
              <a:t>平安短期综合意外险、</a:t>
            </a:r>
            <a:endParaRPr lang="en-US" altLang="zh-CN" sz="1400" u="sng" dirty="0"/>
          </a:p>
          <a:p>
            <a:pPr>
              <a:spcAft>
                <a:spcPts val="0"/>
              </a:spcAft>
            </a:pPr>
            <a:r>
              <a:rPr lang="zh-CN" altLang="en-US" sz="1400" u="sng" dirty="0"/>
              <a:t>“全能卫士”基本安居盗抢险 </a:t>
            </a:r>
            <a:r>
              <a:rPr lang="zh-CN" altLang="en-US" sz="1400" dirty="0"/>
              <a:t>等购买途径</a:t>
            </a:r>
            <a:endParaRPr lang="zh-CN" altLang="zh-CN" sz="1400" dirty="0"/>
          </a:p>
        </p:txBody>
      </p:sp>
      <p:sp>
        <p:nvSpPr>
          <p:cNvPr id="53" name="TextBox 52"/>
          <p:cNvSpPr txBox="1"/>
          <p:nvPr/>
        </p:nvSpPr>
        <p:spPr>
          <a:xfrm>
            <a:off x="5236490" y="3236370"/>
            <a:ext cx="1475421" cy="369332"/>
          </a:xfrm>
          <a:prstGeom prst="rect">
            <a:avLst/>
          </a:prstGeom>
          <a:noFill/>
        </p:spPr>
        <p:txBody>
          <a:bodyPr wrap="square" rtlCol="0">
            <a:spAutoFit/>
          </a:bodyPr>
          <a:lstStyle/>
          <a:p>
            <a:r>
              <a:rPr lang="zh-CN" altLang="en-US" b="1" dirty="0">
                <a:solidFill>
                  <a:srgbClr val="D37979"/>
                </a:solidFill>
              </a:rPr>
              <a:t>紧急联系人</a:t>
            </a:r>
          </a:p>
        </p:txBody>
      </p:sp>
      <p:sp>
        <p:nvSpPr>
          <p:cNvPr id="54" name="TextBox 53"/>
          <p:cNvSpPr txBox="1"/>
          <p:nvPr/>
        </p:nvSpPr>
        <p:spPr>
          <a:xfrm>
            <a:off x="5236490" y="3787997"/>
            <a:ext cx="2347479" cy="738664"/>
          </a:xfrm>
          <a:prstGeom prst="rect">
            <a:avLst/>
          </a:prstGeom>
          <a:noFill/>
        </p:spPr>
        <p:txBody>
          <a:bodyPr wrap="square" rtlCol="0">
            <a:spAutoFit/>
          </a:bodyPr>
          <a:lstStyle/>
          <a:p>
            <a:r>
              <a:rPr lang="zh-CN" altLang="en-US" sz="1400" dirty="0"/>
              <a:t>添加紧急联系人</a:t>
            </a:r>
            <a:endParaRPr lang="en-US" altLang="zh-CN" sz="1400" dirty="0"/>
          </a:p>
          <a:p>
            <a:endParaRPr lang="en-US" altLang="zh-CN" sz="1400" dirty="0"/>
          </a:p>
          <a:p>
            <a:r>
              <a:rPr lang="zh-CN" altLang="en-US" sz="1400" dirty="0"/>
              <a:t>发送短信</a:t>
            </a:r>
            <a:r>
              <a:rPr lang="zh-CN" altLang="zh-CN" sz="1400" b="1" dirty="0">
                <a:solidFill>
                  <a:srgbClr val="44546A"/>
                </a:solidFill>
              </a:rPr>
              <a:t>“一键求助”</a:t>
            </a:r>
            <a:endParaRPr lang="zh-CN" altLang="en-US" sz="1400" b="1" dirty="0">
              <a:solidFill>
                <a:srgbClr val="44546A"/>
              </a:solidFill>
            </a:endParaRPr>
          </a:p>
        </p:txBody>
      </p:sp>
      <p:sp>
        <p:nvSpPr>
          <p:cNvPr id="57" name="TextBox 56"/>
          <p:cNvSpPr txBox="1"/>
          <p:nvPr/>
        </p:nvSpPr>
        <p:spPr>
          <a:xfrm>
            <a:off x="5144962" y="5009030"/>
            <a:ext cx="6803884" cy="1716239"/>
          </a:xfrm>
          <a:prstGeom prst="rect">
            <a:avLst/>
          </a:prstGeom>
          <a:solidFill>
            <a:schemeClr val="bg1"/>
          </a:solidFill>
        </p:spPr>
        <p:txBody>
          <a:bodyPr wrap="square">
            <a:spAutoFit/>
          </a:bodyPr>
          <a:lstStyle/>
          <a:p>
            <a:pPr>
              <a:lnSpc>
                <a:spcPct val="150000"/>
              </a:lnSpc>
            </a:pPr>
            <a:r>
              <a:rPr lang="zh-CN" altLang="en-US" sz="1600" b="1" dirty="0">
                <a:solidFill>
                  <a:srgbClr val="D37979"/>
                </a:solidFill>
                <a:sym typeface="+mn-lt"/>
              </a:rPr>
              <a:t>我们还有：</a:t>
            </a:r>
            <a:endParaRPr lang="en-US" altLang="zh-CN" sz="1600" b="1" dirty="0">
              <a:solidFill>
                <a:srgbClr val="D37979"/>
              </a:solidFill>
              <a:sym typeface="+mn-lt"/>
            </a:endParaRPr>
          </a:p>
          <a:p>
            <a:pPr>
              <a:lnSpc>
                <a:spcPct val="150000"/>
              </a:lnSpc>
            </a:pPr>
            <a:r>
              <a:rPr lang="zh-CN" altLang="en-US" sz="1400" b="1" dirty="0">
                <a:solidFill>
                  <a:srgbClr val="44546A"/>
                </a:solidFill>
                <a:latin typeface="微软雅黑" panose="020B0503020204020204" pitchFamily="34" charset="-122"/>
                <a:ea typeface="微软雅黑" panose="020B0503020204020204" pitchFamily="34" charset="-122"/>
                <a:cs typeface="+mn-ea"/>
                <a:sym typeface="+mn-lt"/>
              </a:rPr>
              <a:t>合理公正的纠纷解决机制</a:t>
            </a:r>
          </a:p>
          <a:p>
            <a:pPr>
              <a:lnSpc>
                <a:spcPct val="150000"/>
              </a:lnSpc>
            </a:pPr>
            <a:r>
              <a:rPr lang="zh-CN" altLang="en-US" sz="1400" dirty="0">
                <a:solidFill>
                  <a:schemeClr val="tx1">
                    <a:lumMod val="75000"/>
                  </a:schemeClr>
                </a:solidFill>
                <a:latin typeface="微软雅黑" panose="020B0503020204020204" pitchFamily="34" charset="-122"/>
                <a:ea typeface="微软雅黑" panose="020B0503020204020204" pitchFamily="34" charset="-122"/>
                <a:cs typeface="+mn-ea"/>
                <a:sym typeface="+mn-lt"/>
              </a:rPr>
              <a:t>如果互助双方产生纠纷，可以选择申诉寻求平台帮助</a:t>
            </a:r>
            <a:endParaRPr lang="en-US" altLang="zh-CN" sz="14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400" b="1" dirty="0">
                <a:solidFill>
                  <a:srgbClr val="44546A"/>
                </a:solidFill>
                <a:latin typeface="微软雅黑" panose="020B0503020204020204" pitchFamily="34" charset="-122"/>
                <a:ea typeface="微软雅黑" panose="020B0503020204020204" pitchFamily="34" charset="-122"/>
                <a:cs typeface="+mn-ea"/>
                <a:sym typeface="+mn-lt"/>
              </a:rPr>
              <a:t>高效的信息反馈机制</a:t>
            </a:r>
            <a:endParaRPr lang="en-US" altLang="zh-CN" sz="1400" b="1" dirty="0">
              <a:solidFill>
                <a:srgbClr val="44546A"/>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400" dirty="0">
                <a:solidFill>
                  <a:schemeClr val="tx1">
                    <a:lumMod val="75000"/>
                  </a:schemeClr>
                </a:solidFill>
                <a:latin typeface="微软雅黑" panose="020B0503020204020204" pitchFamily="34" charset="-122"/>
                <a:ea typeface="微软雅黑" panose="020B0503020204020204" pitchFamily="34" charset="-122"/>
                <a:cs typeface="+mn-ea"/>
                <a:sym typeface="+mn-lt"/>
              </a:rPr>
              <a:t>平台提供意见箱，我们将会认真对待每位用户的意见，并尽最大可能对平台进行完善。</a:t>
            </a:r>
          </a:p>
        </p:txBody>
      </p:sp>
      <p:sp>
        <p:nvSpPr>
          <p:cNvPr id="6" name="Rectangle 5"/>
          <p:cNvSpPr/>
          <p:nvPr/>
        </p:nvSpPr>
        <p:spPr>
          <a:xfrm>
            <a:off x="7386733" y="3955252"/>
            <a:ext cx="3676558" cy="156978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7"/>
          <p:cNvSpPr txBox="1"/>
          <p:nvPr/>
        </p:nvSpPr>
        <p:spPr>
          <a:xfrm>
            <a:off x="7429775" y="4082550"/>
            <a:ext cx="2131695" cy="369332"/>
          </a:xfrm>
          <a:prstGeom prst="rect">
            <a:avLst/>
          </a:prstGeom>
          <a:noFill/>
        </p:spPr>
        <p:txBody>
          <a:bodyPr wrap="square" rtlCol="0">
            <a:spAutoFit/>
          </a:bodyPr>
          <a:lstStyle/>
          <a:p>
            <a:r>
              <a:rPr lang="zh-CN" altLang="en-US" b="1" dirty="0">
                <a:solidFill>
                  <a:srgbClr val="D37979"/>
                </a:solidFill>
              </a:rPr>
              <a:t>延迟到账</a:t>
            </a:r>
          </a:p>
        </p:txBody>
      </p:sp>
      <p:sp>
        <p:nvSpPr>
          <p:cNvPr id="59" name="TextBox 58"/>
          <p:cNvSpPr txBox="1"/>
          <p:nvPr/>
        </p:nvSpPr>
        <p:spPr>
          <a:xfrm>
            <a:off x="7420350" y="4541493"/>
            <a:ext cx="3511154" cy="954107"/>
          </a:xfrm>
          <a:prstGeom prst="rect">
            <a:avLst/>
          </a:prstGeom>
          <a:noFill/>
        </p:spPr>
        <p:txBody>
          <a:bodyPr wrap="square" rtlCol="0">
            <a:spAutoFit/>
          </a:bodyPr>
          <a:lstStyle/>
          <a:p>
            <a:r>
              <a:rPr lang="zh-CN" altLang="en-US" sz="1400" dirty="0"/>
              <a:t>支付</a:t>
            </a:r>
            <a:r>
              <a:rPr lang="en-US" altLang="zh-CN" sz="1400" dirty="0"/>
              <a:t>=&gt;</a:t>
            </a:r>
            <a:r>
              <a:rPr lang="zh-CN" altLang="en-US" sz="1400" dirty="0"/>
              <a:t>双方确认互助完成</a:t>
            </a:r>
            <a:r>
              <a:rPr lang="en-US" altLang="zh-CN" sz="1400" dirty="0"/>
              <a:t>=&gt;</a:t>
            </a:r>
            <a:r>
              <a:rPr lang="zh-CN" altLang="en-US" sz="1400" dirty="0"/>
              <a:t>到账</a:t>
            </a:r>
            <a:endParaRPr lang="en-US" altLang="zh-CN" sz="1400" dirty="0"/>
          </a:p>
          <a:p>
            <a:endParaRPr lang="en-US" altLang="zh-CN" sz="1400" dirty="0"/>
          </a:p>
          <a:p>
            <a:r>
              <a:rPr lang="zh-CN" altLang="en-US" sz="1400" dirty="0"/>
              <a:t>对于有争议的互助章程，可以进行</a:t>
            </a:r>
            <a:r>
              <a:rPr lang="zh-CN" altLang="en-US" sz="1400" b="1" dirty="0">
                <a:solidFill>
                  <a:srgbClr val="44546A"/>
                </a:solidFill>
              </a:rPr>
              <a:t>申诉冻结</a:t>
            </a:r>
            <a:r>
              <a:rPr lang="zh-CN" altLang="en-US" sz="1400" dirty="0"/>
              <a:t>互助</a:t>
            </a:r>
          </a:p>
        </p:txBody>
      </p:sp>
      <p:sp>
        <p:nvSpPr>
          <p:cNvPr id="60" name="TextBox 59"/>
          <p:cNvSpPr txBox="1"/>
          <p:nvPr/>
        </p:nvSpPr>
        <p:spPr>
          <a:xfrm>
            <a:off x="5199662" y="1502483"/>
            <a:ext cx="1351280" cy="369332"/>
          </a:xfrm>
          <a:prstGeom prst="rect">
            <a:avLst/>
          </a:prstGeom>
          <a:noFill/>
        </p:spPr>
        <p:txBody>
          <a:bodyPr wrap="square" rtlCol="0">
            <a:spAutoFit/>
          </a:bodyPr>
          <a:lstStyle/>
          <a:p>
            <a:r>
              <a:rPr lang="zh-CN" altLang="en-US" b="1" dirty="0">
                <a:solidFill>
                  <a:srgbClr val="D37979"/>
                </a:solidFill>
              </a:rPr>
              <a:t>互助双选</a:t>
            </a:r>
          </a:p>
        </p:txBody>
      </p:sp>
      <p:sp>
        <p:nvSpPr>
          <p:cNvPr id="61" name="TextBox 60"/>
          <p:cNvSpPr txBox="1"/>
          <p:nvPr/>
        </p:nvSpPr>
        <p:spPr>
          <a:xfrm>
            <a:off x="5199662" y="1979159"/>
            <a:ext cx="1894840" cy="738664"/>
          </a:xfrm>
          <a:prstGeom prst="rect">
            <a:avLst/>
          </a:prstGeom>
          <a:noFill/>
        </p:spPr>
        <p:txBody>
          <a:bodyPr wrap="square" rtlCol="0">
            <a:spAutoFit/>
          </a:bodyPr>
          <a:lstStyle/>
          <a:p>
            <a:r>
              <a:rPr lang="zh-CN" altLang="en-US" sz="1400" dirty="0"/>
              <a:t>帮助者发送帮助意愿</a:t>
            </a:r>
            <a:endParaRPr lang="en-US" altLang="zh-CN" sz="1400" dirty="0"/>
          </a:p>
          <a:p>
            <a:endParaRPr lang="en-US" altLang="zh-CN" sz="1400" dirty="0"/>
          </a:p>
          <a:p>
            <a:r>
              <a:rPr lang="zh-CN" altLang="en-US" sz="1400" dirty="0"/>
              <a:t>受助者选择帮助者</a:t>
            </a:r>
          </a:p>
        </p:txBody>
      </p:sp>
      <p:sp>
        <p:nvSpPr>
          <p:cNvPr id="8" name="TextBox 7"/>
          <p:cNvSpPr txBox="1"/>
          <p:nvPr/>
        </p:nvSpPr>
        <p:spPr>
          <a:xfrm>
            <a:off x="1438383" y="829825"/>
            <a:ext cx="6245224" cy="369332"/>
          </a:xfrm>
          <a:prstGeom prst="rect">
            <a:avLst/>
          </a:prstGeom>
          <a:noFill/>
        </p:spPr>
        <p:txBody>
          <a:bodyPr wrap="square" rtlCol="0">
            <a:spAutoFit/>
          </a:bodyPr>
          <a:lstStyle/>
          <a:p>
            <a:r>
              <a:rPr lang="en-US" altLang="zh-CN" b="1" dirty="0">
                <a:solidFill>
                  <a:srgbClr val="9CA0B2"/>
                </a:solidFill>
              </a:rPr>
              <a:t>——</a:t>
            </a:r>
            <a:r>
              <a:rPr lang="zh-CN" altLang="en-US" b="1" dirty="0">
                <a:solidFill>
                  <a:srgbClr val="9CA0B2"/>
                </a:solidFill>
              </a:rPr>
              <a:t>信用评分</a:t>
            </a:r>
            <a:r>
              <a:rPr lang="en-US" altLang="zh-CN" b="1" dirty="0">
                <a:solidFill>
                  <a:srgbClr val="9CA0B2"/>
                </a:solidFill>
              </a:rPr>
              <a:t>+</a:t>
            </a:r>
            <a:r>
              <a:rPr lang="zh-CN" altLang="en-US" b="1" dirty="0">
                <a:solidFill>
                  <a:srgbClr val="9CA0B2"/>
                </a:solidFill>
              </a:rPr>
              <a:t>互助机制</a:t>
            </a:r>
            <a:r>
              <a:rPr lang="en-US" altLang="zh-CN" b="1" dirty="0">
                <a:solidFill>
                  <a:srgbClr val="9CA0B2"/>
                </a:solidFill>
              </a:rPr>
              <a:t>+</a:t>
            </a:r>
            <a:r>
              <a:rPr lang="zh-CN" altLang="en-US" b="1" dirty="0">
                <a:solidFill>
                  <a:srgbClr val="9CA0B2"/>
                </a:solidFill>
              </a:rPr>
              <a:t>安全保险，提供多重安全保障</a:t>
            </a:r>
          </a:p>
        </p:txBody>
      </p:sp>
      <p:cxnSp>
        <p:nvCxnSpPr>
          <p:cNvPr id="15" name="Connector: Elbow 14"/>
          <p:cNvCxnSpPr>
            <a:cxnSpLocks/>
            <a:stCxn id="52" idx="1"/>
            <a:endCxn id="7" idx="0"/>
          </p:cNvCxnSpPr>
          <p:nvPr/>
        </p:nvCxnSpPr>
        <p:spPr>
          <a:xfrm rot="10800000" flipV="1">
            <a:off x="6129360" y="2867837"/>
            <a:ext cx="1309653" cy="24940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p:cNvCxnSpPr>
          <p:nvPr/>
        </p:nvCxnSpPr>
        <p:spPr>
          <a:xfrm rot="10800000" flipV="1">
            <a:off x="6215868" y="4746817"/>
            <a:ext cx="1204483" cy="48843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TextBox 8">
            <a:extLst>
              <a:ext uri="{FF2B5EF4-FFF2-40B4-BE49-F238E27FC236}">
                <a16:creationId xmlns:a16="http://schemas.microsoft.com/office/drawing/2014/main" id="{9D4DE9D1-F10A-45E9-86C2-CD3C8CF25680}"/>
              </a:ext>
            </a:extLst>
          </p:cNvPr>
          <p:cNvSpPr txBox="1"/>
          <p:nvPr/>
        </p:nvSpPr>
        <p:spPr>
          <a:xfrm>
            <a:off x="1438383" y="299561"/>
            <a:ext cx="3540151"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产品介绍</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安全保障</a:t>
            </a:r>
          </a:p>
        </p:txBody>
      </p:sp>
      <p:pic>
        <p:nvPicPr>
          <p:cNvPr id="29" name="图片 28">
            <a:extLst>
              <a:ext uri="{FF2B5EF4-FFF2-40B4-BE49-F238E27FC236}">
                <a16:creationId xmlns:a16="http://schemas.microsoft.com/office/drawing/2014/main" id="{77DA571E-808E-4A9A-9D0B-86658CBEEB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658" y="1058732"/>
            <a:ext cx="534954" cy="534954"/>
          </a:xfrm>
          <a:prstGeom prst="rect">
            <a:avLst/>
          </a:prstGeom>
        </p:spPr>
      </p:pic>
      <p:pic>
        <p:nvPicPr>
          <p:cNvPr id="37" name="图片 36">
            <a:extLst>
              <a:ext uri="{FF2B5EF4-FFF2-40B4-BE49-F238E27FC236}">
                <a16:creationId xmlns:a16="http://schemas.microsoft.com/office/drawing/2014/main" id="{72D66A15-F052-4773-AF4E-88B8DE4062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1443" y="1149665"/>
            <a:ext cx="478388" cy="478388"/>
          </a:xfrm>
          <a:prstGeom prst="rect">
            <a:avLst/>
          </a:prstGeom>
        </p:spPr>
      </p:pic>
      <p:pic>
        <p:nvPicPr>
          <p:cNvPr id="39" name="图片 38">
            <a:extLst>
              <a:ext uri="{FF2B5EF4-FFF2-40B4-BE49-F238E27FC236}">
                <a16:creationId xmlns:a16="http://schemas.microsoft.com/office/drawing/2014/main" id="{CAE533EE-F1DF-4D3B-A267-7B3206DA5E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2860" y="2887560"/>
            <a:ext cx="420033" cy="420033"/>
          </a:xfrm>
          <a:prstGeom prst="rect">
            <a:avLst/>
          </a:prstGeom>
        </p:spPr>
      </p:pic>
      <p:pic>
        <p:nvPicPr>
          <p:cNvPr id="41" name="图片 40">
            <a:extLst>
              <a:ext uri="{FF2B5EF4-FFF2-40B4-BE49-F238E27FC236}">
                <a16:creationId xmlns:a16="http://schemas.microsoft.com/office/drawing/2014/main" id="{F47865B5-A5EB-485D-969C-EFB4AB1E03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9871" y="1140973"/>
            <a:ext cx="478388" cy="478388"/>
          </a:xfrm>
          <a:prstGeom prst="rect">
            <a:avLst/>
          </a:prstGeom>
        </p:spPr>
      </p:pic>
      <p:pic>
        <p:nvPicPr>
          <p:cNvPr id="44" name="图片 43">
            <a:extLst>
              <a:ext uri="{FF2B5EF4-FFF2-40B4-BE49-F238E27FC236}">
                <a16:creationId xmlns:a16="http://schemas.microsoft.com/office/drawing/2014/main" id="{8260949A-BF70-4431-9671-1B8DEBC556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3923" y="3730063"/>
            <a:ext cx="577808" cy="5778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230626" y="2908935"/>
            <a:ext cx="1685925" cy="66230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邻帮</a:t>
            </a:r>
          </a:p>
        </p:txBody>
      </p:sp>
      <p:sp>
        <p:nvSpPr>
          <p:cNvPr id="4" name="矩形 3"/>
          <p:cNvSpPr/>
          <p:nvPr/>
        </p:nvSpPr>
        <p:spPr>
          <a:xfrm>
            <a:off x="5627311" y="5082209"/>
            <a:ext cx="897255" cy="66230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D37979"/>
                </a:solidFill>
                <a:effectLst/>
                <a:uLnTx/>
                <a:uFillTx/>
                <a:latin typeface="微软雅黑" panose="020B0503020204020204" pitchFamily="34" charset="-122"/>
                <a:ea typeface="微软雅黑" panose="020B0503020204020204" pitchFamily="34" charset="-122"/>
                <a:cs typeface="+mn-cs"/>
              </a:rPr>
              <a:t>用户</a:t>
            </a:r>
          </a:p>
        </p:txBody>
      </p:sp>
      <p:sp>
        <p:nvSpPr>
          <p:cNvPr id="5" name="椭圆 4"/>
          <p:cNvSpPr/>
          <p:nvPr/>
        </p:nvSpPr>
        <p:spPr>
          <a:xfrm>
            <a:off x="2411217" y="5082209"/>
            <a:ext cx="1697990" cy="66230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社区住户</a:t>
            </a:r>
          </a:p>
        </p:txBody>
      </p:sp>
      <p:sp>
        <p:nvSpPr>
          <p:cNvPr id="6" name="椭圆 5"/>
          <p:cNvSpPr/>
          <p:nvPr/>
        </p:nvSpPr>
        <p:spPr>
          <a:xfrm>
            <a:off x="7925565" y="5080594"/>
            <a:ext cx="2072640" cy="66230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物业</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&amp;</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社区周边商家</a:t>
            </a:r>
          </a:p>
        </p:txBody>
      </p:sp>
      <p:sp>
        <p:nvSpPr>
          <p:cNvPr id="7" name="矩形 6"/>
          <p:cNvSpPr/>
          <p:nvPr/>
        </p:nvSpPr>
        <p:spPr>
          <a:xfrm>
            <a:off x="2977646" y="2908935"/>
            <a:ext cx="1254125" cy="66230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D37979"/>
                </a:solidFill>
                <a:effectLst/>
                <a:uLnTx/>
                <a:uFillTx/>
                <a:latin typeface="微软雅黑" panose="020B0503020204020204" pitchFamily="34" charset="-122"/>
                <a:ea typeface="微软雅黑" panose="020B0503020204020204" pitchFamily="34" charset="-122"/>
                <a:cs typeface="+mn-cs"/>
              </a:rPr>
              <a:t>成本构成</a:t>
            </a:r>
          </a:p>
        </p:txBody>
      </p:sp>
      <p:sp>
        <p:nvSpPr>
          <p:cNvPr id="8" name="矩形 7"/>
          <p:cNvSpPr/>
          <p:nvPr/>
        </p:nvSpPr>
        <p:spPr>
          <a:xfrm>
            <a:off x="7974145" y="2825549"/>
            <a:ext cx="1975481" cy="833923"/>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37979"/>
                </a:solidFill>
                <a:effectLst/>
                <a:uLnTx/>
                <a:uFillTx/>
                <a:latin typeface="微软雅黑" panose="020B0503020204020204" pitchFamily="34" charset="-122"/>
                <a:ea typeface="微软雅黑" panose="020B0503020204020204" pitchFamily="34" charset="-122"/>
                <a:cs typeface="+mn-cs"/>
              </a:rPr>
              <a:t>盈利来源</a:t>
            </a:r>
          </a:p>
        </p:txBody>
      </p:sp>
      <p:sp>
        <p:nvSpPr>
          <p:cNvPr id="9" name="矩形 8"/>
          <p:cNvSpPr/>
          <p:nvPr/>
        </p:nvSpPr>
        <p:spPr>
          <a:xfrm>
            <a:off x="5230626" y="873760"/>
            <a:ext cx="1685925" cy="66230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D37979"/>
                </a:solidFill>
                <a:effectLst/>
                <a:uLnTx/>
                <a:uFillTx/>
                <a:latin typeface="微软雅黑" panose="020B0503020204020204" pitchFamily="34" charset="-122"/>
                <a:ea typeface="微软雅黑" panose="020B0503020204020204" pitchFamily="34" charset="-122"/>
                <a:cs typeface="+mn-cs"/>
              </a:rPr>
              <a:t>合作伙伴</a:t>
            </a:r>
          </a:p>
        </p:txBody>
      </p:sp>
      <p:sp>
        <p:nvSpPr>
          <p:cNvPr id="10" name="椭圆 9"/>
          <p:cNvSpPr/>
          <p:nvPr/>
        </p:nvSpPr>
        <p:spPr>
          <a:xfrm>
            <a:off x="8105271" y="873760"/>
            <a:ext cx="1685925" cy="66230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互联网厂商</a:t>
            </a:r>
          </a:p>
        </p:txBody>
      </p:sp>
      <p:sp>
        <p:nvSpPr>
          <p:cNvPr id="11" name="椭圆 10"/>
          <p:cNvSpPr/>
          <p:nvPr/>
        </p:nvSpPr>
        <p:spPr>
          <a:xfrm>
            <a:off x="2430276" y="873760"/>
            <a:ext cx="1699260" cy="66230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居委会</a:t>
            </a:r>
          </a:p>
        </p:txBody>
      </p:sp>
      <p:cxnSp>
        <p:nvCxnSpPr>
          <p:cNvPr id="12" name="直接箭头连接符 11"/>
          <p:cNvCxnSpPr>
            <a:stCxn id="4" idx="1"/>
            <a:endCxn id="5" idx="6"/>
          </p:cNvCxnSpPr>
          <p:nvPr/>
        </p:nvCxnSpPr>
        <p:spPr>
          <a:xfrm flipH="1">
            <a:off x="4109207" y="5413362"/>
            <a:ext cx="15181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3"/>
            <a:endCxn id="6" idx="2"/>
          </p:cNvCxnSpPr>
          <p:nvPr/>
        </p:nvCxnSpPr>
        <p:spPr>
          <a:xfrm flipV="1">
            <a:off x="6524566" y="5411747"/>
            <a:ext cx="1400999" cy="161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 idx="2"/>
            <a:endCxn id="7" idx="3"/>
          </p:cNvCxnSpPr>
          <p:nvPr/>
        </p:nvCxnSpPr>
        <p:spPr>
          <a:xfrm flipH="1">
            <a:off x="4231771" y="3240405"/>
            <a:ext cx="99885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3" idx="6"/>
            <a:endCxn id="8" idx="1"/>
          </p:cNvCxnSpPr>
          <p:nvPr/>
        </p:nvCxnSpPr>
        <p:spPr>
          <a:xfrm>
            <a:off x="6916551" y="3240088"/>
            <a:ext cx="1057594" cy="242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 idx="0"/>
            <a:endCxn id="9" idx="2"/>
          </p:cNvCxnSpPr>
          <p:nvPr/>
        </p:nvCxnSpPr>
        <p:spPr>
          <a:xfrm flipV="1">
            <a:off x="6073906" y="1536065"/>
            <a:ext cx="0" cy="13728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940681" y="1201420"/>
            <a:ext cx="1172845" cy="698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9" idx="1"/>
            <a:endCxn id="11" idx="6"/>
          </p:cNvCxnSpPr>
          <p:nvPr/>
        </p:nvCxnSpPr>
        <p:spPr>
          <a:xfrm flipH="1">
            <a:off x="4129536" y="1205230"/>
            <a:ext cx="1101090"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 idx="4"/>
            <a:endCxn id="4" idx="0"/>
          </p:cNvCxnSpPr>
          <p:nvPr/>
        </p:nvCxnSpPr>
        <p:spPr>
          <a:xfrm>
            <a:off x="6073589" y="3571240"/>
            <a:ext cx="2350" cy="151096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605569" y="5056458"/>
            <a:ext cx="76327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端</a:t>
            </a:r>
          </a:p>
        </p:txBody>
      </p:sp>
      <p:sp>
        <p:nvSpPr>
          <p:cNvPr id="21" name="文本框 20"/>
          <p:cNvSpPr txBox="1"/>
          <p:nvPr/>
        </p:nvSpPr>
        <p:spPr>
          <a:xfrm>
            <a:off x="6878523" y="5077426"/>
            <a:ext cx="76327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端</a:t>
            </a:r>
          </a:p>
        </p:txBody>
      </p:sp>
      <p:sp>
        <p:nvSpPr>
          <p:cNvPr id="22" name="文本框 21"/>
          <p:cNvSpPr txBox="1"/>
          <p:nvPr/>
        </p:nvSpPr>
        <p:spPr>
          <a:xfrm rot="18780030">
            <a:off x="3501936" y="3969567"/>
            <a:ext cx="2140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线上互助平台使用</a:t>
            </a:r>
          </a:p>
        </p:txBody>
      </p:sp>
      <p:sp>
        <p:nvSpPr>
          <p:cNvPr id="23" name="文本框 22"/>
          <p:cNvSpPr txBox="1"/>
          <p:nvPr/>
        </p:nvSpPr>
        <p:spPr>
          <a:xfrm rot="2859422">
            <a:off x="6618346" y="4071990"/>
            <a:ext cx="204025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智慧社区组成部分</a:t>
            </a:r>
          </a:p>
        </p:txBody>
      </p:sp>
      <p:cxnSp>
        <p:nvCxnSpPr>
          <p:cNvPr id="25" name="直接箭头连接符 24"/>
          <p:cNvCxnSpPr>
            <a:stCxn id="8" idx="0"/>
            <a:endCxn id="10" idx="4"/>
          </p:cNvCxnSpPr>
          <p:nvPr/>
        </p:nvCxnSpPr>
        <p:spPr>
          <a:xfrm flipH="1" flipV="1">
            <a:off x="8948234" y="1536065"/>
            <a:ext cx="13652" cy="128948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8" idx="2"/>
            <a:endCxn id="6" idx="0"/>
          </p:cNvCxnSpPr>
          <p:nvPr/>
        </p:nvCxnSpPr>
        <p:spPr>
          <a:xfrm flipH="1">
            <a:off x="8961885" y="3659472"/>
            <a:ext cx="1" cy="142112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589987" y="3746094"/>
            <a:ext cx="877163" cy="1286811"/>
          </a:xfrm>
          <a:prstGeom prst="rect">
            <a:avLst/>
          </a:prstGeom>
          <a:noFill/>
        </p:spPr>
        <p:txBody>
          <a:bodyPr vert="eaVert"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入驻费</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抽成</a:t>
            </a:r>
          </a:p>
          <a:p>
            <a:pPr marL="0" marR="0" lvl="0" indent="0" algn="l" defTabSz="914400" rtl="0" eaLnBrk="1" fontAlgn="auto" latinLnBrk="0" hangingPunct="1">
              <a:lnSpc>
                <a:spcPct val="125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p:cNvSpPr txBox="1"/>
          <p:nvPr/>
        </p:nvSpPr>
        <p:spPr>
          <a:xfrm>
            <a:off x="8549363" y="1691327"/>
            <a:ext cx="877163" cy="1253490"/>
          </a:xfrm>
          <a:prstGeom prst="rect">
            <a:avLst/>
          </a:prstGeom>
          <a:noFill/>
        </p:spPr>
        <p:txBody>
          <a:bodyPr vert="eaVert"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股权投资</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数据盈利</a:t>
            </a:r>
          </a:p>
        </p:txBody>
      </p:sp>
      <p:cxnSp>
        <p:nvCxnSpPr>
          <p:cNvPr id="29" name="直接箭头连接符 28"/>
          <p:cNvCxnSpPr>
            <a:stCxn id="3" idx="3"/>
            <a:endCxn id="5" idx="7"/>
          </p:cNvCxnSpPr>
          <p:nvPr/>
        </p:nvCxnSpPr>
        <p:spPr>
          <a:xfrm flipH="1">
            <a:off x="3860542" y="3474248"/>
            <a:ext cx="1616982" cy="1704953"/>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3" idx="5"/>
            <a:endCxn id="6" idx="1"/>
          </p:cNvCxnSpPr>
          <p:nvPr/>
        </p:nvCxnSpPr>
        <p:spPr>
          <a:xfrm>
            <a:off x="6669653" y="3474248"/>
            <a:ext cx="1559443" cy="170333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5" idx="4"/>
            <a:endCxn id="6" idx="4"/>
          </p:cNvCxnSpPr>
          <p:nvPr/>
        </p:nvCxnSpPr>
        <p:spPr>
          <a:xfrm rot="5400000" flipH="1" flipV="1">
            <a:off x="6110240" y="2892870"/>
            <a:ext cx="1615" cy="5701673"/>
          </a:xfrm>
          <a:prstGeom prst="bentConnector3">
            <a:avLst>
              <a:gd name="adj1" fmla="val -24333498"/>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68259" y="5796486"/>
            <a:ext cx="2971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吸引</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端用户，推动扩张</a:t>
            </a:r>
          </a:p>
        </p:txBody>
      </p:sp>
      <p:sp>
        <p:nvSpPr>
          <p:cNvPr id="40" name="文本框 39"/>
          <p:cNvSpPr txBox="1"/>
          <p:nvPr/>
        </p:nvSpPr>
        <p:spPr>
          <a:xfrm>
            <a:off x="3860542" y="6431529"/>
            <a:ext cx="45002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提供物业、家政服务</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&amp;</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弥补未满足需求</a:t>
            </a:r>
          </a:p>
        </p:txBody>
      </p:sp>
      <p:sp>
        <p:nvSpPr>
          <p:cNvPr id="55" name="矩形 54"/>
          <p:cNvSpPr/>
          <p:nvPr/>
        </p:nvSpPr>
        <p:spPr>
          <a:xfrm>
            <a:off x="1341966" y="2527299"/>
            <a:ext cx="1221740" cy="14255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业务运营</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营销推广</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产品迭代</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内部管理</a:t>
            </a:r>
          </a:p>
        </p:txBody>
      </p:sp>
      <p:cxnSp>
        <p:nvCxnSpPr>
          <p:cNvPr id="61" name="直接箭头连接符 60"/>
          <p:cNvCxnSpPr>
            <a:stCxn id="7" idx="1"/>
          </p:cNvCxnSpPr>
          <p:nvPr/>
        </p:nvCxnSpPr>
        <p:spPr>
          <a:xfrm flipH="1">
            <a:off x="2604266" y="3240405"/>
            <a:ext cx="373380" cy="63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连接符: 肘形 23"/>
          <p:cNvCxnSpPr>
            <a:stCxn id="6" idx="5"/>
            <a:endCxn id="5" idx="3"/>
          </p:cNvCxnSpPr>
          <p:nvPr/>
        </p:nvCxnSpPr>
        <p:spPr>
          <a:xfrm rot="5400000">
            <a:off x="6176471" y="2129318"/>
            <a:ext cx="1615" cy="7034792"/>
          </a:xfrm>
          <a:prstGeom prst="bentConnector3">
            <a:avLst>
              <a:gd name="adj1" fmla="val 46979814"/>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8551853" y="3637838"/>
            <a:ext cx="530915" cy="1547863"/>
          </a:xfrm>
          <a:prstGeom prst="rect">
            <a:avLst/>
          </a:prstGeom>
          <a:noFill/>
        </p:spPr>
        <p:txBody>
          <a:bodyPr vert="eaVert" wrap="square">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合作推广费用</a:t>
            </a:r>
          </a:p>
        </p:txBody>
      </p:sp>
      <p:sp>
        <p:nvSpPr>
          <p:cNvPr id="83" name="文本框 82"/>
          <p:cNvSpPr txBox="1"/>
          <p:nvPr/>
        </p:nvSpPr>
        <p:spPr>
          <a:xfrm>
            <a:off x="4087944" y="818198"/>
            <a:ext cx="11207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信息认证</a:t>
            </a:r>
          </a:p>
        </p:txBody>
      </p:sp>
      <p:sp>
        <p:nvSpPr>
          <p:cNvPr id="84" name="文本框 83"/>
          <p:cNvSpPr txBox="1"/>
          <p:nvPr/>
        </p:nvSpPr>
        <p:spPr>
          <a:xfrm>
            <a:off x="6940681" y="840105"/>
            <a:ext cx="11728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未来推广</a:t>
            </a:r>
          </a:p>
        </p:txBody>
      </p:sp>
      <p:sp>
        <p:nvSpPr>
          <p:cNvPr id="2" name="TextBox 8"/>
          <p:cNvSpPr txBox="1"/>
          <p:nvPr/>
        </p:nvSpPr>
        <p:spPr>
          <a:xfrm>
            <a:off x="674194" y="299563"/>
            <a:ext cx="5064629"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商业计划</a:t>
            </a:r>
            <a:r>
              <a:rPr kumimoji="0" lang="en-US" altLang="zh-CN" sz="2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&gt;&gt;</a:t>
            </a:r>
            <a:r>
              <a:rPr kumimoji="0" lang="zh-CN" altLang="en-US" sz="2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商业模式</a:t>
            </a:r>
          </a:p>
        </p:txBody>
      </p:sp>
      <p:sp>
        <p:nvSpPr>
          <p:cNvPr id="31" name="文本框 30"/>
          <p:cNvSpPr txBox="1"/>
          <p:nvPr/>
        </p:nvSpPr>
        <p:spPr>
          <a:xfrm>
            <a:off x="6633796" y="3754849"/>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庞门正道标题体"/>
              <a:cs typeface="+mn-cs"/>
            </a:endParaRPr>
          </a:p>
        </p:txBody>
      </p:sp>
      <p:sp>
        <p:nvSpPr>
          <p:cNvPr id="33" name="文本框 32"/>
          <p:cNvSpPr txBox="1"/>
          <p:nvPr/>
        </p:nvSpPr>
        <p:spPr>
          <a:xfrm rot="2859422">
            <a:off x="6357634" y="4289303"/>
            <a:ext cx="204025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周边商家引流入口</a:t>
            </a:r>
          </a:p>
        </p:txBody>
      </p:sp>
      <p:sp>
        <p:nvSpPr>
          <p:cNvPr id="35" name="文本框 34"/>
          <p:cNvSpPr txBox="1"/>
          <p:nvPr/>
        </p:nvSpPr>
        <p:spPr>
          <a:xfrm>
            <a:off x="5701906" y="3802537"/>
            <a:ext cx="738664" cy="110216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庞门正道标题体"/>
                <a:cs typeface="+mn-cs"/>
              </a:rPr>
              <a:t>B</a:t>
            </a:r>
            <a:r>
              <a:rPr kumimoji="0" lang="zh-CN" altLang="en-US" sz="1800" b="0" i="0" u="none" strike="noStrike" kern="1200" cap="none" spc="0" normalizeH="0" baseline="0" noProof="0" dirty="0">
                <a:ln>
                  <a:noFill/>
                </a:ln>
                <a:solidFill>
                  <a:prstClr val="black"/>
                </a:solidFill>
                <a:effectLst/>
                <a:uLnTx/>
                <a:uFillTx/>
                <a:latin typeface="庞门正道标题体"/>
                <a:cs typeface="+mn-cs"/>
              </a:rPr>
              <a:t>端盈利服务</a:t>
            </a:r>
            <a:r>
              <a:rPr kumimoji="0" lang="en-US" altLang="zh-CN" sz="1800" b="0" i="0" u="none" strike="noStrike" kern="1200" cap="none" spc="0" normalizeH="0" baseline="0" noProof="0" dirty="0">
                <a:ln>
                  <a:noFill/>
                </a:ln>
                <a:solidFill>
                  <a:prstClr val="black"/>
                </a:solidFill>
                <a:effectLst/>
                <a:uLnTx/>
                <a:uFillTx/>
                <a:latin typeface="庞门正道标题体"/>
                <a:cs typeface="+mn-cs"/>
              </a:rPr>
              <a:t>C</a:t>
            </a:r>
            <a:r>
              <a:rPr kumimoji="0" lang="zh-CN" altLang="en-US" sz="1800" b="0" i="0" u="none" strike="noStrike" kern="1200" cap="none" spc="0" normalizeH="0" baseline="0" noProof="0" dirty="0">
                <a:ln>
                  <a:noFill/>
                </a:ln>
                <a:solidFill>
                  <a:prstClr val="black"/>
                </a:solidFill>
                <a:effectLst/>
                <a:uLnTx/>
                <a:uFillTx/>
                <a:latin typeface="庞门正道标题体"/>
                <a:cs typeface="+mn-cs"/>
              </a:rPr>
              <a:t>端</a:t>
            </a:r>
          </a:p>
        </p:txBody>
      </p:sp>
      <p:sp>
        <p:nvSpPr>
          <p:cNvPr id="36" name="椭圆 35"/>
          <p:cNvSpPr/>
          <p:nvPr/>
        </p:nvSpPr>
        <p:spPr>
          <a:xfrm>
            <a:off x="11265" y="5077426"/>
            <a:ext cx="1714623" cy="659574"/>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线下社交</a:t>
            </a:r>
          </a:p>
        </p:txBody>
      </p:sp>
      <p:cxnSp>
        <p:nvCxnSpPr>
          <p:cNvPr id="38" name="连接符: 肘形 37"/>
          <p:cNvCxnSpPr/>
          <p:nvPr/>
        </p:nvCxnSpPr>
        <p:spPr>
          <a:xfrm rot="16200000" flipV="1">
            <a:off x="2041857" y="3854329"/>
            <a:ext cx="1129335" cy="1307376"/>
          </a:xfrm>
          <a:prstGeom prst="bentConnector3">
            <a:avLst>
              <a:gd name="adj1" fmla="val -144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589669" y="4046771"/>
            <a:ext cx="738664" cy="1130815"/>
          </a:xfrm>
          <a:prstGeom prst="rect">
            <a:avLst/>
          </a:prstGeom>
          <a:noFill/>
        </p:spPr>
        <p:txBody>
          <a:bodyPr vert="eaVert" wrap="square" rtlCol="0">
            <a:spAutoFit/>
          </a:bodyPr>
          <a:lstStyle/>
          <a:p>
            <a:r>
              <a:rPr lang="zh-CN" altLang="en-US" dirty="0"/>
              <a:t>用户习惯培养</a:t>
            </a:r>
          </a:p>
        </p:txBody>
      </p:sp>
      <p:cxnSp>
        <p:nvCxnSpPr>
          <p:cNvPr id="43" name="直接箭头连接符 42"/>
          <p:cNvCxnSpPr>
            <a:stCxn id="5" idx="2"/>
            <a:endCxn id="36" idx="6"/>
          </p:cNvCxnSpPr>
          <p:nvPr/>
        </p:nvCxnSpPr>
        <p:spPr>
          <a:xfrm flipH="1" flipV="1">
            <a:off x="1725888" y="5407213"/>
            <a:ext cx="685329" cy="614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endCxn id="41" idx="1"/>
          </p:cNvCxnSpPr>
          <p:nvPr/>
        </p:nvCxnSpPr>
        <p:spPr>
          <a:xfrm>
            <a:off x="9949626" y="3240086"/>
            <a:ext cx="575219"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0524845" y="2527299"/>
            <a:ext cx="1221740" cy="14255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入驻费用</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微软雅黑" panose="020B0503020204020204" pitchFamily="34" charset="-122"/>
                <a:ea typeface="微软雅黑" panose="020B0503020204020204" pitchFamily="34" charset="-122"/>
              </a:rPr>
              <a:t>推广广告</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数据盈利</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微软雅黑" panose="020B0503020204020204" pitchFamily="34" charset="-122"/>
                <a:ea typeface="微软雅黑" panose="020B0503020204020204" pitchFamily="34" charset="-122"/>
              </a:rPr>
              <a:t>活动抽成</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489103" y="5590582"/>
            <a:ext cx="9789160" cy="1033147"/>
          </a:xfrm>
          <a:prstGeom prst="roundRect">
            <a:avLst/>
          </a:prstGeom>
          <a:solidFill>
            <a:schemeClr val="accent1">
              <a:alpha val="45000"/>
            </a:schemeClr>
          </a:solidFill>
          <a:ln>
            <a:solidFill>
              <a:schemeClr val="accent1">
                <a:shade val="50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庞门正道标题体"/>
              <a:cs typeface="+mn-cs"/>
            </a:endParaRPr>
          </a:p>
        </p:txBody>
      </p:sp>
      <p:grpSp>
        <p:nvGrpSpPr>
          <p:cNvPr id="2" name="组合 1"/>
          <p:cNvGrpSpPr/>
          <p:nvPr/>
        </p:nvGrpSpPr>
        <p:grpSpPr>
          <a:xfrm>
            <a:off x="2095146" y="1064834"/>
            <a:ext cx="3808758" cy="1485144"/>
            <a:chOff x="1600200" y="900113"/>
            <a:chExt cx="3439239" cy="1433274"/>
          </a:xfrm>
        </p:grpSpPr>
        <p:sp>
          <p:nvSpPr>
            <p:cNvPr id="23" name="矩形 22"/>
            <p:cNvSpPr/>
            <p:nvPr/>
          </p:nvSpPr>
          <p:spPr>
            <a:xfrm>
              <a:off x="1600200" y="2213818"/>
              <a:ext cx="2971800"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rot="16200000">
              <a:off x="4323647" y="1148466"/>
              <a:ext cx="616276"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 name="任意多边形: 形状 26"/>
            <p:cNvSpPr/>
            <p:nvPr/>
          </p:nvSpPr>
          <p:spPr>
            <a:xfrm>
              <a:off x="4572000" y="1398508"/>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4272497" y="1566445"/>
              <a:ext cx="599005" cy="599005"/>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任意多边形: 形状 10"/>
            <p:cNvSpPr>
              <a:spLocks noChangeAspect="1"/>
            </p:cNvSpPr>
            <p:nvPr/>
          </p:nvSpPr>
          <p:spPr bwMode="auto">
            <a:xfrm>
              <a:off x="4399344" y="1695120"/>
              <a:ext cx="345312" cy="344948"/>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2965614" y="3297638"/>
            <a:ext cx="3023698" cy="1298867"/>
            <a:chOff x="2338506" y="3029515"/>
            <a:chExt cx="2700933" cy="1213872"/>
          </a:xfrm>
        </p:grpSpPr>
        <p:sp>
          <p:nvSpPr>
            <p:cNvPr id="21" name="任意多边形: 形状 20"/>
            <p:cNvSpPr/>
            <p:nvPr/>
          </p:nvSpPr>
          <p:spPr>
            <a:xfrm>
              <a:off x="4572000" y="3029515"/>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2338507" y="3844438"/>
              <a:ext cx="2233494"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rot="16200000">
              <a:off x="2198816" y="3984128"/>
              <a:ext cx="398949"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椭圆 6"/>
            <p:cNvSpPr/>
            <p:nvPr/>
          </p:nvSpPr>
          <p:spPr>
            <a:xfrm>
              <a:off x="4272497" y="3197452"/>
              <a:ext cx="599005" cy="599005"/>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任意多边形: 形状 11"/>
            <p:cNvSpPr/>
            <p:nvPr/>
          </p:nvSpPr>
          <p:spPr bwMode="auto">
            <a:xfrm>
              <a:off x="4404064" y="3324663"/>
              <a:ext cx="344060" cy="34342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9" name="组合 28"/>
          <p:cNvGrpSpPr/>
          <p:nvPr/>
        </p:nvGrpSpPr>
        <p:grpSpPr>
          <a:xfrm>
            <a:off x="5009742" y="2427144"/>
            <a:ext cx="3727304" cy="1001893"/>
            <a:chOff x="4104561" y="2213818"/>
            <a:chExt cx="3439239" cy="935266"/>
          </a:xfrm>
        </p:grpSpPr>
        <p:sp>
          <p:nvSpPr>
            <p:cNvPr id="20" name="任意多边形: 形状 19"/>
            <p:cNvSpPr/>
            <p:nvPr/>
          </p:nvSpPr>
          <p:spPr>
            <a:xfrm>
              <a:off x="4104561" y="2213818"/>
              <a:ext cx="467439" cy="934878"/>
            </a:xfrm>
            <a:custGeom>
              <a:avLst/>
              <a:gdLst>
                <a:gd name="connsiteX0" fmla="*/ 958850 w 958850"/>
                <a:gd name="connsiteY0" fmla="*/ 0 h 1917700"/>
                <a:gd name="connsiteX1" fmla="*/ 958850 w 958850"/>
                <a:gd name="connsiteY1" fmla="*/ 245044 h 1917700"/>
                <a:gd name="connsiteX2" fmla="*/ 245044 w 958850"/>
                <a:gd name="connsiteY2" fmla="*/ 958850 h 1917700"/>
                <a:gd name="connsiteX3" fmla="*/ 958850 w 958850"/>
                <a:gd name="connsiteY3" fmla="*/ 1672656 h 1917700"/>
                <a:gd name="connsiteX4" fmla="*/ 958850 w 958850"/>
                <a:gd name="connsiteY4" fmla="*/ 1917700 h 1917700"/>
                <a:gd name="connsiteX5" fmla="*/ 0 w 958850"/>
                <a:gd name="connsiteY5" fmla="*/ 958850 h 1917700"/>
                <a:gd name="connsiteX6" fmla="*/ 95885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958850" y="0"/>
                  </a:moveTo>
                  <a:lnTo>
                    <a:pt x="958850" y="245044"/>
                  </a:lnTo>
                  <a:cubicBezTo>
                    <a:pt x="564626" y="245044"/>
                    <a:pt x="245044" y="564626"/>
                    <a:pt x="245044" y="958850"/>
                  </a:cubicBezTo>
                  <a:cubicBezTo>
                    <a:pt x="245044" y="1353074"/>
                    <a:pt x="564626" y="1672656"/>
                    <a:pt x="958850" y="1672656"/>
                  </a:cubicBezTo>
                  <a:lnTo>
                    <a:pt x="958850" y="1917700"/>
                  </a:lnTo>
                  <a:cubicBezTo>
                    <a:pt x="429292" y="1917700"/>
                    <a:pt x="0" y="1488408"/>
                    <a:pt x="0" y="958850"/>
                  </a:cubicBezTo>
                  <a:cubicBezTo>
                    <a:pt x="0" y="429292"/>
                    <a:pt x="429292" y="0"/>
                    <a:pt x="958850"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4572000" y="3029515"/>
              <a:ext cx="2971800" cy="119569"/>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 name="椭圆 5"/>
            <p:cNvSpPr/>
            <p:nvPr/>
          </p:nvSpPr>
          <p:spPr>
            <a:xfrm>
              <a:off x="4272497" y="2381298"/>
              <a:ext cx="599005" cy="599005"/>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任意多边形: 形状 12"/>
            <p:cNvSpPr/>
            <p:nvPr/>
          </p:nvSpPr>
          <p:spPr bwMode="auto">
            <a:xfrm>
              <a:off x="4399344" y="2537096"/>
              <a:ext cx="347360" cy="285500"/>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33" name="Rectangle 29"/>
          <p:cNvSpPr/>
          <p:nvPr/>
        </p:nvSpPr>
        <p:spPr>
          <a:xfrm>
            <a:off x="1277051" y="1376210"/>
            <a:ext cx="3943350" cy="102374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选择与近处目标社区和园进行初步落地</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借助物业公司、居委会构建社区用户信息库</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u"/>
              <a:defRPr/>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由熟人群体切入，吸引社区中老年人群体</a:t>
            </a:r>
            <a:endParaRPr kumimoji="0" lang="en-US" altLang="zh-CN" sz="1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4" name="Rectangle 30"/>
          <p:cNvSpPr/>
          <p:nvPr/>
        </p:nvSpPr>
        <p:spPr>
          <a:xfrm>
            <a:off x="2885797" y="981208"/>
            <a:ext cx="1569661"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庞门正道标题体"/>
                <a:cs typeface="+mn-cs"/>
              </a:rPr>
              <a:t>应用落地推广</a:t>
            </a:r>
            <a:endParaRPr kumimoji="0" 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Rectangle 29"/>
          <p:cNvSpPr/>
          <p:nvPr/>
        </p:nvSpPr>
        <p:spPr>
          <a:xfrm>
            <a:off x="5921941" y="2306555"/>
            <a:ext cx="3951809" cy="102374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初期减少入驻费和抽成费吸引商家</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雇佣社区部分人士提供互帮服务，保证</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APP</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前期提供端的稳定，培养用户习惯</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endParaRPr>
          </a:p>
        </p:txBody>
      </p:sp>
      <p:sp>
        <p:nvSpPr>
          <p:cNvPr id="36" name="Rectangle 30"/>
          <p:cNvSpPr/>
          <p:nvPr/>
        </p:nvSpPr>
        <p:spPr>
          <a:xfrm>
            <a:off x="6546178" y="1888493"/>
            <a:ext cx="1569660"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庞门正道标题体"/>
                <a:cs typeface="+mn-cs"/>
              </a:rPr>
              <a:t>初步</a:t>
            </a:r>
            <a:r>
              <a:rPr kumimoji="0" lang="zh-CN" altLang="zh-CN" sz="1800" b="1" i="0" u="none" strike="noStrike" kern="1200" cap="none" spc="0" normalizeH="0" baseline="0" noProof="0" dirty="0">
                <a:ln>
                  <a:noFill/>
                </a:ln>
                <a:solidFill>
                  <a:prstClr val="black"/>
                </a:solidFill>
                <a:effectLst/>
                <a:uLnTx/>
                <a:uFillTx/>
                <a:latin typeface="庞门正道标题体"/>
                <a:cs typeface="+mn-cs"/>
              </a:rPr>
              <a:t>业务</a:t>
            </a:r>
            <a:r>
              <a:rPr kumimoji="0" lang="zh-CN" altLang="en-US" sz="1800" b="1" i="0" u="none" strike="noStrike" kern="1200" cap="none" spc="0" normalizeH="0" baseline="0" noProof="0" dirty="0">
                <a:ln>
                  <a:noFill/>
                </a:ln>
                <a:solidFill>
                  <a:prstClr val="black"/>
                </a:solidFill>
                <a:effectLst/>
                <a:uLnTx/>
                <a:uFillTx/>
                <a:latin typeface="庞门正道标题体"/>
                <a:cs typeface="+mn-cs"/>
              </a:rPr>
              <a:t>推广</a:t>
            </a:r>
            <a:endParaRPr kumimoji="0" 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7" name="Rectangle 29"/>
          <p:cNvSpPr/>
          <p:nvPr/>
        </p:nvSpPr>
        <p:spPr>
          <a:xfrm>
            <a:off x="1278756" y="3189407"/>
            <a:ext cx="3905250" cy="102374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通过用户反馈情况进行产品升级迭代</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尝试与南京区域内较成熟的目标社区所在的房地产企业、物业公司合作</a:t>
            </a:r>
            <a:endParaRPr kumimoji="0" lang="en-US" altLang="zh-CN" sz="1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8" name="Rectangle 30"/>
          <p:cNvSpPr/>
          <p:nvPr/>
        </p:nvSpPr>
        <p:spPr>
          <a:xfrm>
            <a:off x="2900529" y="2860329"/>
            <a:ext cx="1569661"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庞门正道标题体"/>
                <a:cs typeface="+mn-cs"/>
              </a:rPr>
              <a:t>产品迭代发展</a:t>
            </a:r>
            <a:endParaRPr kumimoji="0" 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44" name="组合 43"/>
          <p:cNvGrpSpPr/>
          <p:nvPr/>
        </p:nvGrpSpPr>
        <p:grpSpPr>
          <a:xfrm>
            <a:off x="5051384" y="4183261"/>
            <a:ext cx="3041171" cy="938563"/>
            <a:chOff x="4104561" y="2213818"/>
            <a:chExt cx="2700682" cy="934879"/>
          </a:xfrm>
        </p:grpSpPr>
        <p:sp>
          <p:nvSpPr>
            <p:cNvPr id="45" name="任意多边形: 形状 44"/>
            <p:cNvSpPr/>
            <p:nvPr/>
          </p:nvSpPr>
          <p:spPr>
            <a:xfrm>
              <a:off x="4104561" y="2213818"/>
              <a:ext cx="467439" cy="934878"/>
            </a:xfrm>
            <a:custGeom>
              <a:avLst/>
              <a:gdLst>
                <a:gd name="connsiteX0" fmla="*/ 958850 w 958850"/>
                <a:gd name="connsiteY0" fmla="*/ 0 h 1917700"/>
                <a:gd name="connsiteX1" fmla="*/ 958850 w 958850"/>
                <a:gd name="connsiteY1" fmla="*/ 245044 h 1917700"/>
                <a:gd name="connsiteX2" fmla="*/ 245044 w 958850"/>
                <a:gd name="connsiteY2" fmla="*/ 958850 h 1917700"/>
                <a:gd name="connsiteX3" fmla="*/ 958850 w 958850"/>
                <a:gd name="connsiteY3" fmla="*/ 1672656 h 1917700"/>
                <a:gd name="connsiteX4" fmla="*/ 958850 w 958850"/>
                <a:gd name="connsiteY4" fmla="*/ 1917700 h 1917700"/>
                <a:gd name="connsiteX5" fmla="*/ 0 w 958850"/>
                <a:gd name="connsiteY5" fmla="*/ 958850 h 1917700"/>
                <a:gd name="connsiteX6" fmla="*/ 95885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958850" y="0"/>
                  </a:moveTo>
                  <a:lnTo>
                    <a:pt x="958850" y="245044"/>
                  </a:lnTo>
                  <a:cubicBezTo>
                    <a:pt x="564626" y="245044"/>
                    <a:pt x="245044" y="564626"/>
                    <a:pt x="245044" y="958850"/>
                  </a:cubicBezTo>
                  <a:cubicBezTo>
                    <a:pt x="245044" y="1353074"/>
                    <a:pt x="564626" y="1672656"/>
                    <a:pt x="958850" y="1672656"/>
                  </a:cubicBezTo>
                  <a:lnTo>
                    <a:pt x="958850" y="1917700"/>
                  </a:lnTo>
                  <a:cubicBezTo>
                    <a:pt x="429292" y="1917700"/>
                    <a:pt x="0" y="1488408"/>
                    <a:pt x="0" y="958850"/>
                  </a:cubicBezTo>
                  <a:cubicBezTo>
                    <a:pt x="0" y="429292"/>
                    <a:pt x="429292" y="0"/>
                    <a:pt x="958850"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6" name="矩形 45"/>
            <p:cNvSpPr/>
            <p:nvPr/>
          </p:nvSpPr>
          <p:spPr>
            <a:xfrm>
              <a:off x="4572001" y="3029516"/>
              <a:ext cx="2233242" cy="119181"/>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7" name="椭圆 46"/>
            <p:cNvSpPr/>
            <p:nvPr/>
          </p:nvSpPr>
          <p:spPr>
            <a:xfrm>
              <a:off x="4272497" y="2381298"/>
              <a:ext cx="599005" cy="599005"/>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任意多边形: 形状 47"/>
            <p:cNvSpPr/>
            <p:nvPr/>
          </p:nvSpPr>
          <p:spPr bwMode="auto">
            <a:xfrm>
              <a:off x="4399344" y="2537096"/>
              <a:ext cx="347360" cy="285500"/>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9" name="矩形 48"/>
          <p:cNvSpPr/>
          <p:nvPr/>
        </p:nvSpPr>
        <p:spPr>
          <a:xfrm rot="16200000">
            <a:off x="7814496" y="5120832"/>
            <a:ext cx="396719" cy="159402"/>
          </a:xfrm>
          <a:prstGeom prst="rect">
            <a:avLst/>
          </a:prstGeom>
          <a:solidFill>
            <a:srgbClr val="445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6220413" y="3899163"/>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庞门正道标题体"/>
                <a:cs typeface="+mn-cs"/>
              </a:rPr>
              <a:t>进一步推广</a:t>
            </a:r>
            <a:r>
              <a:rPr kumimoji="0" lang="zh-CN" altLang="zh-CN" sz="1800" b="1" i="0" u="none" strike="noStrike" kern="1200" cap="none" spc="0" normalizeH="0" baseline="0" noProof="0" dirty="0">
                <a:ln>
                  <a:noFill/>
                </a:ln>
                <a:solidFill>
                  <a:prstClr val="black"/>
                </a:solidFill>
                <a:effectLst/>
                <a:uLnTx/>
                <a:uFillTx/>
                <a:latin typeface="庞门正道标题体"/>
                <a:cs typeface="+mn-cs"/>
              </a:rPr>
              <a:t>发展</a:t>
            </a:r>
            <a:endParaRPr kumimoji="0" lang="zh-CN" altLang="en-US" sz="1800" b="1" i="0" u="none" strike="noStrike" kern="1200" cap="none" spc="0" normalizeH="0" baseline="0" noProof="0" dirty="0">
              <a:ln>
                <a:noFill/>
              </a:ln>
              <a:solidFill>
                <a:prstClr val="black"/>
              </a:solidFill>
              <a:effectLst/>
              <a:uLnTx/>
              <a:uFillTx/>
              <a:latin typeface="庞门正道标题体"/>
              <a:cs typeface="+mn-cs"/>
            </a:endParaRPr>
          </a:p>
        </p:txBody>
      </p:sp>
      <p:sp>
        <p:nvSpPr>
          <p:cNvPr id="8" name="矩形 7"/>
          <p:cNvSpPr/>
          <p:nvPr/>
        </p:nvSpPr>
        <p:spPr>
          <a:xfrm>
            <a:off x="11240371" y="4469818"/>
            <a:ext cx="849463" cy="1152453"/>
          </a:xfrm>
          <a:prstGeom prst="rect">
            <a:avLst/>
          </a:prstGeom>
        </p:spPr>
        <p:txBody>
          <a:bodyPr vert="eaVert"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庞门正道标题体"/>
                <a:cs typeface="+mn-cs"/>
              </a:rPr>
              <a:t>江浙沪区域扩张</a:t>
            </a:r>
          </a:p>
        </p:txBody>
      </p:sp>
      <p:sp>
        <p:nvSpPr>
          <p:cNvPr id="51" name="Rectangle 29"/>
          <p:cNvSpPr/>
          <p:nvPr/>
        </p:nvSpPr>
        <p:spPr>
          <a:xfrm>
            <a:off x="5919030" y="4285046"/>
            <a:ext cx="4094749" cy="700576"/>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吸引投资方融资，向江浙沪区域扩张</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拓展业务内容，利用先发优势稳固市场壁垒</a:t>
            </a:r>
          </a:p>
        </p:txBody>
      </p:sp>
      <p:sp>
        <p:nvSpPr>
          <p:cNvPr id="3" name="下箭头 2"/>
          <p:cNvSpPr/>
          <p:nvPr/>
        </p:nvSpPr>
        <p:spPr>
          <a:xfrm>
            <a:off x="10327773" y="1196033"/>
            <a:ext cx="120207" cy="4468887"/>
          </a:xfrm>
          <a:prstGeom prst="downArrow">
            <a:avLst/>
          </a:prstGeom>
          <a:ln cap="fla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庞门正道标题体"/>
              <a:cs typeface="+mn-cs"/>
            </a:endParaRPr>
          </a:p>
        </p:txBody>
      </p:sp>
      <p:sp>
        <p:nvSpPr>
          <p:cNvPr id="10" name="灯片编号占位符 9"/>
          <p:cNvSpPr>
            <a:spLocks noGrp="1"/>
          </p:cNvSpPr>
          <p:nvPr>
            <p:ph type="sldNum" sz="quarter" idx="4294967295"/>
          </p:nvPr>
        </p:nvSpPr>
        <p:spPr>
          <a:xfrm>
            <a:off x="9448800" y="63881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08AC1F-CD8D-497D-9859-AB6A0353CDB5}" type="slidenum">
              <a:rPr kumimoji="0"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598715" y="5635618"/>
            <a:ext cx="9789160" cy="95594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800" b="0" i="0" u="none" strike="noStrike" kern="1200" cap="none" spc="0" normalizeH="0" baseline="0" noProof="0" dirty="0">
                <a:ln>
                  <a:noFill/>
                </a:ln>
                <a:solidFill>
                  <a:prstClr val="black"/>
                </a:solidFill>
                <a:effectLst/>
                <a:uLnTx/>
                <a:uFillTx/>
                <a:latin typeface="庞门正道标题体"/>
                <a:cs typeface="+mn-cs"/>
              </a:rPr>
              <a:t>目前，团队已经已与和园社区进行联系，初步建立合作意向，同时展开南京地域物业公司的合作意愿调研，南京地域物业公司展示出很大合作兴趣</a:t>
            </a:r>
            <a:endParaRPr kumimoji="0" lang="en-US" altLang="zh-CN" sz="1800" b="0" i="0" u="none" strike="noStrike" kern="1200" cap="none" spc="0" normalizeH="0" baseline="0" noProof="0" dirty="0">
              <a:ln>
                <a:noFill/>
              </a:ln>
              <a:solidFill>
                <a:prstClr val="black"/>
              </a:solidFill>
              <a:effectLst/>
              <a:uLnTx/>
              <a:uFillTx/>
              <a:latin typeface="庞门正道标题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zh-CN" altLang="en-US" sz="1800" b="0" i="0" u="none" strike="noStrike" kern="1200" cap="none" spc="0" normalizeH="0" baseline="0" noProof="0" dirty="0">
                <a:ln>
                  <a:noFill/>
                </a:ln>
                <a:solidFill>
                  <a:prstClr val="black"/>
                </a:solidFill>
                <a:effectLst/>
                <a:uLnTx/>
                <a:uFillTx/>
                <a:latin typeface="庞门正道标题体"/>
                <a:cs typeface="+mn-cs"/>
              </a:rPr>
              <a:t>同时，与技术外包公司进行产品研发与迭代维护费用的商讨谈判</a:t>
            </a:r>
          </a:p>
        </p:txBody>
      </p:sp>
      <p:sp>
        <p:nvSpPr>
          <p:cNvPr id="15" name="TextBox 8"/>
          <p:cNvSpPr txBox="1"/>
          <p:nvPr/>
        </p:nvSpPr>
        <p:spPr>
          <a:xfrm>
            <a:off x="1465303" y="299563"/>
            <a:ext cx="5064629"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商业计划</a:t>
            </a:r>
            <a:r>
              <a:rPr kumimoji="0" lang="en-US" altLang="zh-CN" sz="2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&gt;&gt;</a:t>
            </a:r>
            <a:r>
              <a:rPr kumimoji="0" lang="zh-CN" altLang="en-US" sz="2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推广策略及落地情况</a:t>
            </a:r>
          </a:p>
        </p:txBody>
      </p:sp>
      <p:sp>
        <p:nvSpPr>
          <p:cNvPr id="9" name="矩形 8"/>
          <p:cNvSpPr/>
          <p:nvPr/>
        </p:nvSpPr>
        <p:spPr>
          <a:xfrm rot="10800000">
            <a:off x="10363537" y="3089564"/>
            <a:ext cx="205261" cy="70937"/>
          </a:xfrm>
          <a:prstGeom prst="rect">
            <a:avLst/>
          </a:prstGeom>
          <a:solidFill>
            <a:srgbClr val="445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右大括号 16"/>
          <p:cNvSpPr/>
          <p:nvPr/>
        </p:nvSpPr>
        <p:spPr>
          <a:xfrm>
            <a:off x="10739887" y="1222573"/>
            <a:ext cx="318380" cy="1896484"/>
          </a:xfrm>
          <a:prstGeom prst="rightBrace">
            <a:avLst/>
          </a:prstGeom>
          <a:ln w="38100">
            <a:solidFill>
              <a:srgbClr val="44546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庞门正道标题体"/>
              <a:cs typeface="+mn-cs"/>
            </a:endParaRPr>
          </a:p>
        </p:txBody>
      </p:sp>
      <p:sp>
        <p:nvSpPr>
          <p:cNvPr id="18" name="矩形 17"/>
          <p:cNvSpPr/>
          <p:nvPr/>
        </p:nvSpPr>
        <p:spPr>
          <a:xfrm rot="10800000">
            <a:off x="10380623" y="1193081"/>
            <a:ext cx="188175" cy="70937"/>
          </a:xfrm>
          <a:prstGeom prst="rect">
            <a:avLst/>
          </a:prstGeom>
          <a:solidFill>
            <a:srgbClr val="445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矩形 18"/>
          <p:cNvSpPr/>
          <p:nvPr/>
        </p:nvSpPr>
        <p:spPr>
          <a:xfrm rot="10800000">
            <a:off x="10355110" y="4226626"/>
            <a:ext cx="205261" cy="70937"/>
          </a:xfrm>
          <a:prstGeom prst="rect">
            <a:avLst/>
          </a:prstGeom>
          <a:solidFill>
            <a:srgbClr val="445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nvSpPr>
        <p:spPr>
          <a:xfrm>
            <a:off x="9609869" y="1129793"/>
            <a:ext cx="8163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44546A"/>
                </a:solidFill>
                <a:effectLst>
                  <a:outerShdw blurRad="38100" dist="38100" dir="2700000" algn="tl">
                    <a:srgbClr val="000000">
                      <a:alpha val="43137"/>
                    </a:srgbClr>
                  </a:outerShdw>
                </a:effectLst>
                <a:uLnTx/>
                <a:uFillTx/>
                <a:latin typeface="庞门正道标题体"/>
                <a:cs typeface="+mn-cs"/>
              </a:rPr>
              <a:t>2020</a:t>
            </a:r>
            <a:r>
              <a:rPr kumimoji="0" lang="zh-CN" altLang="en-US" sz="1600" b="1" i="0" u="none" strike="noStrike" kern="1200" cap="none" spc="0" normalizeH="0" baseline="0" noProof="0" dirty="0">
                <a:ln>
                  <a:noFill/>
                </a:ln>
                <a:solidFill>
                  <a:srgbClr val="44546A"/>
                </a:solidFill>
                <a:effectLst>
                  <a:outerShdw blurRad="38100" dist="38100" dir="2700000" algn="tl">
                    <a:srgbClr val="000000">
                      <a:alpha val="43137"/>
                    </a:srgbClr>
                  </a:outerShdw>
                </a:effectLst>
                <a:uLnTx/>
                <a:uFillTx/>
                <a:latin typeface="庞门正道标题体"/>
                <a:cs typeface="+mn-cs"/>
              </a:rPr>
              <a:t>年</a:t>
            </a:r>
          </a:p>
        </p:txBody>
      </p:sp>
      <p:sp>
        <p:nvSpPr>
          <p:cNvPr id="32" name="文本框 31"/>
          <p:cNvSpPr txBox="1"/>
          <p:nvPr/>
        </p:nvSpPr>
        <p:spPr>
          <a:xfrm>
            <a:off x="9609869" y="2951695"/>
            <a:ext cx="9691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44546A"/>
                </a:solidFill>
                <a:effectLst>
                  <a:outerShdw blurRad="38100" dist="38100" dir="2700000" algn="tl">
                    <a:srgbClr val="000000">
                      <a:alpha val="43137"/>
                    </a:srgbClr>
                  </a:outerShdw>
                </a:effectLst>
                <a:uLnTx/>
                <a:uFillTx/>
                <a:latin typeface="庞门正道标题体"/>
                <a:cs typeface="+mn-cs"/>
              </a:rPr>
              <a:t>2023</a:t>
            </a:r>
            <a:r>
              <a:rPr kumimoji="0" lang="zh-CN" altLang="en-US" sz="1600" b="1" i="0" u="none" strike="noStrike" kern="1200" cap="none" spc="0" normalizeH="0" baseline="0" noProof="0" dirty="0">
                <a:ln>
                  <a:noFill/>
                </a:ln>
                <a:solidFill>
                  <a:srgbClr val="44546A"/>
                </a:solidFill>
                <a:effectLst>
                  <a:outerShdw blurRad="38100" dist="38100" dir="2700000" algn="tl">
                    <a:srgbClr val="000000">
                      <a:alpha val="43137"/>
                    </a:srgbClr>
                  </a:outerShdw>
                </a:effectLst>
                <a:uLnTx/>
                <a:uFillTx/>
                <a:latin typeface="庞门正道标题体"/>
                <a:cs typeface="+mn-cs"/>
              </a:rPr>
              <a:t>年</a:t>
            </a:r>
          </a:p>
        </p:txBody>
      </p:sp>
      <p:sp>
        <p:nvSpPr>
          <p:cNvPr id="40" name="文本框 39"/>
          <p:cNvSpPr txBox="1"/>
          <p:nvPr/>
        </p:nvSpPr>
        <p:spPr>
          <a:xfrm>
            <a:off x="9629357" y="4097172"/>
            <a:ext cx="818623" cy="3381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44546A"/>
                </a:solidFill>
                <a:effectLst>
                  <a:outerShdw blurRad="38100" dist="38100" dir="2700000" algn="tl">
                    <a:srgbClr val="000000">
                      <a:alpha val="43137"/>
                    </a:srgbClr>
                  </a:outerShdw>
                </a:effectLst>
                <a:uLnTx/>
                <a:uFillTx/>
                <a:latin typeface="庞门正道标题体"/>
                <a:cs typeface="+mn-cs"/>
              </a:rPr>
              <a:t>2025</a:t>
            </a:r>
            <a:r>
              <a:rPr kumimoji="0" lang="zh-CN" altLang="en-US" sz="1600" b="1" i="0" u="none" strike="noStrike" kern="1200" cap="none" spc="0" normalizeH="0" baseline="0" noProof="0" dirty="0">
                <a:ln>
                  <a:noFill/>
                </a:ln>
                <a:solidFill>
                  <a:srgbClr val="44546A"/>
                </a:solidFill>
                <a:effectLst>
                  <a:outerShdw blurRad="38100" dist="38100" dir="2700000" algn="tl">
                    <a:srgbClr val="000000">
                      <a:alpha val="43137"/>
                    </a:srgbClr>
                  </a:outerShdw>
                </a:effectLst>
                <a:uLnTx/>
                <a:uFillTx/>
                <a:latin typeface="庞门正道标题体"/>
                <a:cs typeface="+mn-cs"/>
              </a:rPr>
              <a:t>年</a:t>
            </a:r>
          </a:p>
        </p:txBody>
      </p:sp>
      <p:sp>
        <p:nvSpPr>
          <p:cNvPr id="41" name="右大括号 40"/>
          <p:cNvSpPr/>
          <p:nvPr/>
        </p:nvSpPr>
        <p:spPr>
          <a:xfrm>
            <a:off x="10739330" y="3170039"/>
            <a:ext cx="363357" cy="1056587"/>
          </a:xfrm>
          <a:prstGeom prst="rightBrace">
            <a:avLst/>
          </a:prstGeom>
          <a:ln w="38100">
            <a:solidFill>
              <a:srgbClr val="44546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庞门正道标题体"/>
              <a:cs typeface="+mn-cs"/>
            </a:endParaRPr>
          </a:p>
        </p:txBody>
      </p:sp>
      <p:sp>
        <p:nvSpPr>
          <p:cNvPr id="43" name="右大括号 42"/>
          <p:cNvSpPr/>
          <p:nvPr/>
        </p:nvSpPr>
        <p:spPr>
          <a:xfrm>
            <a:off x="10724132" y="4309220"/>
            <a:ext cx="363357" cy="1225874"/>
          </a:xfrm>
          <a:prstGeom prst="rightBrace">
            <a:avLst/>
          </a:prstGeom>
          <a:ln w="38100">
            <a:solidFill>
              <a:srgbClr val="44546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庞门正道标题体"/>
              <a:cs typeface="+mn-cs"/>
            </a:endParaRPr>
          </a:p>
        </p:txBody>
      </p:sp>
      <p:sp>
        <p:nvSpPr>
          <p:cNvPr id="55" name="矩形 54"/>
          <p:cNvSpPr/>
          <p:nvPr/>
        </p:nvSpPr>
        <p:spPr>
          <a:xfrm flipH="1">
            <a:off x="11236219" y="3297638"/>
            <a:ext cx="849463" cy="910967"/>
          </a:xfrm>
          <a:prstGeom prst="rect">
            <a:avLst/>
          </a:prstGeom>
        </p:spPr>
        <p:txBody>
          <a:bodyPr vert="eaVert"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庞门正道标题体"/>
                <a:cs typeface="+mn-cs"/>
              </a:rPr>
              <a:t>南京区域扩张</a:t>
            </a:r>
          </a:p>
        </p:txBody>
      </p:sp>
      <p:sp>
        <p:nvSpPr>
          <p:cNvPr id="57" name="矩形 56"/>
          <p:cNvSpPr/>
          <p:nvPr/>
        </p:nvSpPr>
        <p:spPr>
          <a:xfrm>
            <a:off x="11245755" y="1284121"/>
            <a:ext cx="849463" cy="1713353"/>
          </a:xfrm>
          <a:prstGeom prst="rect">
            <a:avLst/>
          </a:prstGeom>
        </p:spPr>
        <p:txBody>
          <a:bodyPr vert="eaVert"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庞门正道标题体"/>
                <a:cs typeface="+mn-cs"/>
              </a:rPr>
              <a:t>和园市场的耕耘</a:t>
            </a:r>
            <a:endParaRPr kumimoji="0" lang="en-US" altLang="zh-CN" sz="1800" b="1" i="0" u="none" strike="noStrike" kern="1200" cap="none" spc="0" normalizeH="0" baseline="0" noProof="0" dirty="0">
              <a:ln>
                <a:noFill/>
              </a:ln>
              <a:solidFill>
                <a:prstClr val="black"/>
              </a:solidFill>
              <a:effectLst/>
              <a:uLnTx/>
              <a:uFillTx/>
              <a:latin typeface="庞门正道标题体"/>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庞门正道标题体"/>
                <a:cs typeface="+mn-cs"/>
              </a:rPr>
              <a:t>产品落地与升级</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6920" y="5405574"/>
            <a:ext cx="4829140"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预计第五年末营业收入接近</a:t>
            </a:r>
            <a:r>
              <a:rPr lang="en-US" altLang="zh-CN" dirty="0">
                <a:solidFill>
                  <a:schemeClr val="bg1"/>
                </a:solidFill>
                <a:latin typeface="微软雅黑" panose="020B0503020204020204" pitchFamily="34" charset="-122"/>
                <a:ea typeface="微软雅黑" panose="020B0503020204020204" pitchFamily="34" charset="-122"/>
              </a:rPr>
              <a:t>800</a:t>
            </a:r>
            <a:r>
              <a:rPr lang="zh-CN" altLang="en-US" dirty="0">
                <a:solidFill>
                  <a:schemeClr val="bg1"/>
                </a:solidFill>
                <a:latin typeface="微软雅黑" panose="020B0503020204020204" pitchFamily="34" charset="-122"/>
                <a:ea typeface="微软雅黑" panose="020B0503020204020204" pitchFamily="34" charset="-122"/>
              </a:rPr>
              <a:t>万元</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预计第五年末净利润接近</a:t>
            </a:r>
            <a:r>
              <a:rPr lang="en-US" altLang="zh-CN" dirty="0">
                <a:solidFill>
                  <a:schemeClr val="bg1"/>
                </a:solidFill>
                <a:latin typeface="微软雅黑" panose="020B0503020204020204" pitchFamily="34" charset="-122"/>
                <a:ea typeface="微软雅黑" panose="020B0503020204020204" pitchFamily="34" charset="-122"/>
              </a:rPr>
              <a:t>200</a:t>
            </a:r>
            <a:r>
              <a:rPr lang="zh-CN" altLang="en-US" dirty="0">
                <a:solidFill>
                  <a:schemeClr val="bg1"/>
                </a:solidFill>
                <a:latin typeface="微软雅黑" panose="020B0503020204020204" pitchFamily="34" charset="-122"/>
                <a:ea typeface="微软雅黑" panose="020B0503020204020204" pitchFamily="34" charset="-122"/>
              </a:rPr>
              <a:t>万元</a:t>
            </a:r>
          </a:p>
        </p:txBody>
      </p:sp>
      <p:sp>
        <p:nvSpPr>
          <p:cNvPr id="16" name="文本框 15"/>
          <p:cNvSpPr txBox="1"/>
          <p:nvPr/>
        </p:nvSpPr>
        <p:spPr>
          <a:xfrm>
            <a:off x="6550059" y="5405574"/>
            <a:ext cx="534560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预计第四年起</a:t>
            </a:r>
            <a:r>
              <a:rPr lang="en-US" altLang="zh-CN" dirty="0">
                <a:solidFill>
                  <a:schemeClr val="bg1"/>
                </a:solidFill>
                <a:latin typeface="微软雅黑" panose="020B0503020204020204" pitchFamily="34" charset="-122"/>
                <a:ea typeface="微软雅黑" panose="020B0503020204020204" pitchFamily="34" charset="-122"/>
              </a:rPr>
              <a:t>ROE</a:t>
            </a:r>
            <a:r>
              <a:rPr lang="zh-CN" altLang="en-US" dirty="0">
                <a:solidFill>
                  <a:schemeClr val="bg1"/>
                </a:solidFill>
                <a:latin typeface="微软雅黑" panose="020B0503020204020204" pitchFamily="34" charset="-122"/>
                <a:ea typeface="微软雅黑" panose="020B0503020204020204" pitchFamily="34" charset="-122"/>
              </a:rPr>
              <a:t>开始维持在较高水平</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营业收入净利润率和每元销售现金净流入总体呈上涨态势</a:t>
            </a:r>
          </a:p>
        </p:txBody>
      </p:sp>
      <p:sp>
        <p:nvSpPr>
          <p:cNvPr id="4" name="TextBox 8"/>
          <p:cNvSpPr txBox="1"/>
          <p:nvPr/>
        </p:nvSpPr>
        <p:spPr>
          <a:xfrm>
            <a:off x="1342015" y="299093"/>
            <a:ext cx="5747155"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财务与内部管理</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经营预测与分析</a:t>
            </a:r>
          </a:p>
        </p:txBody>
      </p:sp>
      <p:sp>
        <p:nvSpPr>
          <p:cNvPr id="12" name="Rectangle 8">
            <a:extLst>
              <a:ext uri="{FF2B5EF4-FFF2-40B4-BE49-F238E27FC236}">
                <a16:creationId xmlns:a16="http://schemas.microsoft.com/office/drawing/2014/main" id="{C51C9D23-027A-435F-8DFC-BD9373D8B2F4}"/>
              </a:ext>
            </a:extLst>
          </p:cNvPr>
          <p:cNvSpPr/>
          <p:nvPr/>
        </p:nvSpPr>
        <p:spPr>
          <a:xfrm>
            <a:off x="9525" y="1452433"/>
            <a:ext cx="12192000" cy="521501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zh-CN" altLang="en-US" sz="3200" b="1">
                <a:solidFill>
                  <a:srgbClr val="44546A"/>
                </a:solidFill>
              </a:rPr>
              <a:t>多样化盈利的商业模式</a:t>
            </a:r>
            <a:endParaRPr lang="en-US" altLang="zh-CN" sz="3200" b="1">
              <a:solidFill>
                <a:srgbClr val="44546A"/>
              </a:solidFill>
            </a:endParaRPr>
          </a:p>
          <a:p>
            <a:r>
              <a:rPr lang="zh-CN" altLang="en-US" sz="3200" b="1">
                <a:solidFill>
                  <a:srgbClr val="44546A"/>
                </a:solidFill>
              </a:rPr>
              <a:t>提供持续的现金流收入</a:t>
            </a:r>
            <a:endParaRPr lang="zh-CN" altLang="en-US" sz="3200" b="1" dirty="0">
              <a:solidFill>
                <a:srgbClr val="44546A"/>
              </a:solidFill>
            </a:endParaRPr>
          </a:p>
        </p:txBody>
      </p:sp>
      <p:graphicFrame>
        <p:nvGraphicFramePr>
          <p:cNvPr id="14" name="图表 13">
            <a:extLst>
              <a:ext uri="{FF2B5EF4-FFF2-40B4-BE49-F238E27FC236}">
                <a16:creationId xmlns:a16="http://schemas.microsoft.com/office/drawing/2014/main" id="{67EB6E15-09DD-4D0F-8A07-A1FD99D26675}"/>
              </a:ext>
            </a:extLst>
          </p:cNvPr>
          <p:cNvGraphicFramePr/>
          <p:nvPr>
            <p:extLst>
              <p:ext uri="{D42A27DB-BD31-4B8C-83A1-F6EECF244321}">
                <p14:modId xmlns:p14="http://schemas.microsoft.com/office/powerpoint/2010/main" val="1402699019"/>
              </p:ext>
            </p:extLst>
          </p:nvPr>
        </p:nvGraphicFramePr>
        <p:xfrm>
          <a:off x="155686" y="1743254"/>
          <a:ext cx="3454289" cy="26001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a:extLst>
              <a:ext uri="{FF2B5EF4-FFF2-40B4-BE49-F238E27FC236}">
                <a16:creationId xmlns:a16="http://schemas.microsoft.com/office/drawing/2014/main" id="{1A06AA29-B8ED-436C-B1FC-0C7B6557334F}"/>
              </a:ext>
            </a:extLst>
          </p:cNvPr>
          <p:cNvGraphicFramePr/>
          <p:nvPr>
            <p:extLst>
              <p:ext uri="{D42A27DB-BD31-4B8C-83A1-F6EECF244321}">
                <p14:modId xmlns:p14="http://schemas.microsoft.com/office/powerpoint/2010/main" val="193854114"/>
              </p:ext>
            </p:extLst>
          </p:nvPr>
        </p:nvGraphicFramePr>
        <p:xfrm>
          <a:off x="8279296" y="1743254"/>
          <a:ext cx="3757018" cy="2600146"/>
        </p:xfrm>
        <a:graphic>
          <a:graphicData uri="http://schemas.openxmlformats.org/drawingml/2006/chart">
            <c:chart xmlns:c="http://schemas.openxmlformats.org/drawingml/2006/chart" xmlns:r="http://schemas.openxmlformats.org/officeDocument/2006/relationships" r:id="rId4"/>
          </a:graphicData>
        </a:graphic>
      </p:graphicFrame>
      <p:sp>
        <p:nvSpPr>
          <p:cNvPr id="17" name="文本框 16">
            <a:extLst>
              <a:ext uri="{FF2B5EF4-FFF2-40B4-BE49-F238E27FC236}">
                <a16:creationId xmlns:a16="http://schemas.microsoft.com/office/drawing/2014/main" id="{21D00C2A-9B46-4116-81C6-6CE5431905F8}"/>
              </a:ext>
            </a:extLst>
          </p:cNvPr>
          <p:cNvSpPr txBox="1"/>
          <p:nvPr/>
        </p:nvSpPr>
        <p:spPr>
          <a:xfrm>
            <a:off x="-18068" y="4593353"/>
            <a:ext cx="4829140"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rPr>
              <a:t>预计第五年末营业收入接近</a:t>
            </a:r>
            <a:r>
              <a:rPr lang="en-US" altLang="zh-CN" dirty="0">
                <a:solidFill>
                  <a:schemeClr val="bg1"/>
                </a:solidFill>
                <a:latin typeface="微软雅黑" panose="020B0503020204020204" charset="-122"/>
                <a:ea typeface="微软雅黑" panose="020B0503020204020204" charset="-122"/>
              </a:rPr>
              <a:t>800</a:t>
            </a:r>
            <a:r>
              <a:rPr lang="zh-CN" altLang="en-US" dirty="0">
                <a:solidFill>
                  <a:schemeClr val="bg1"/>
                </a:solidFill>
                <a:latin typeface="微软雅黑" panose="020B0503020204020204" charset="-122"/>
                <a:ea typeface="微软雅黑" panose="020B0503020204020204" charset="-122"/>
              </a:rPr>
              <a:t>万元</a:t>
            </a:r>
            <a:endParaRPr lang="en-US" altLang="zh-CN" dirty="0">
              <a:solidFill>
                <a:schemeClr val="bg1"/>
              </a:solidFill>
              <a:latin typeface="微软雅黑" panose="020B0503020204020204" charset="-122"/>
              <a:ea typeface="微软雅黑" panose="020B0503020204020204" charset="-122"/>
            </a:endParaRPr>
          </a:p>
          <a:p>
            <a:pPr marL="285750" indent="-285750">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rPr>
              <a:t>预计第五年末净利润接近</a:t>
            </a:r>
            <a:r>
              <a:rPr lang="en-US" altLang="zh-CN" dirty="0">
                <a:solidFill>
                  <a:schemeClr val="bg1"/>
                </a:solidFill>
                <a:latin typeface="微软雅黑" panose="020B0503020204020204" charset="-122"/>
                <a:ea typeface="微软雅黑" panose="020B0503020204020204" charset="-122"/>
              </a:rPr>
              <a:t>200</a:t>
            </a:r>
            <a:r>
              <a:rPr lang="zh-CN" altLang="en-US" dirty="0">
                <a:solidFill>
                  <a:schemeClr val="bg1"/>
                </a:solidFill>
                <a:latin typeface="微软雅黑" panose="020B0503020204020204" charset="-122"/>
                <a:ea typeface="微软雅黑" panose="020B0503020204020204" charset="-122"/>
              </a:rPr>
              <a:t>万元</a:t>
            </a:r>
          </a:p>
        </p:txBody>
      </p:sp>
      <p:sp>
        <p:nvSpPr>
          <p:cNvPr id="18" name="文本框 17">
            <a:extLst>
              <a:ext uri="{FF2B5EF4-FFF2-40B4-BE49-F238E27FC236}">
                <a16:creationId xmlns:a16="http://schemas.microsoft.com/office/drawing/2014/main" id="{E6F9CCFA-F47A-4762-ADB4-17989D0D18C3}"/>
              </a:ext>
            </a:extLst>
          </p:cNvPr>
          <p:cNvSpPr txBox="1"/>
          <p:nvPr/>
        </p:nvSpPr>
        <p:spPr>
          <a:xfrm>
            <a:off x="8394623" y="4491947"/>
            <a:ext cx="3622641" cy="1200329"/>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rPr>
              <a:t>预计第四年起</a:t>
            </a:r>
            <a:r>
              <a:rPr lang="en-US" altLang="zh-CN" dirty="0">
                <a:solidFill>
                  <a:schemeClr val="bg1"/>
                </a:solidFill>
                <a:latin typeface="微软雅黑" panose="020B0503020204020204" charset="-122"/>
                <a:ea typeface="微软雅黑" panose="020B0503020204020204" charset="-122"/>
              </a:rPr>
              <a:t>ROE</a:t>
            </a:r>
            <a:r>
              <a:rPr lang="zh-CN" altLang="en-US" dirty="0">
                <a:solidFill>
                  <a:schemeClr val="bg1"/>
                </a:solidFill>
                <a:latin typeface="微软雅黑" panose="020B0503020204020204" charset="-122"/>
                <a:ea typeface="微软雅黑" panose="020B0503020204020204" charset="-122"/>
              </a:rPr>
              <a:t>开始维持在较高水平</a:t>
            </a:r>
            <a:endParaRPr lang="en-US" altLang="zh-CN" dirty="0">
              <a:solidFill>
                <a:schemeClr val="bg1"/>
              </a:solidFill>
              <a:latin typeface="微软雅黑" panose="020B0503020204020204" charset="-122"/>
              <a:ea typeface="微软雅黑" panose="020B0503020204020204" charset="-122"/>
            </a:endParaRPr>
          </a:p>
          <a:p>
            <a:pPr marL="285750" indent="-285750">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rPr>
              <a:t>营业收入净利润率和每元销售现金净流入总体呈上涨态势</a:t>
            </a:r>
          </a:p>
        </p:txBody>
      </p:sp>
      <p:pic>
        <p:nvPicPr>
          <p:cNvPr id="19" name="图片 18" descr="NU@8@`46@WL19C_EO6O5DHD">
            <a:extLst>
              <a:ext uri="{FF2B5EF4-FFF2-40B4-BE49-F238E27FC236}">
                <a16:creationId xmlns:a16="http://schemas.microsoft.com/office/drawing/2014/main" id="{EAA8AEA7-1E0C-462F-85C4-76ADFF43D6A5}"/>
              </a:ext>
            </a:extLst>
          </p:cNvPr>
          <p:cNvPicPr>
            <a:picLocks noChangeAspect="1"/>
          </p:cNvPicPr>
          <p:nvPr/>
        </p:nvPicPr>
        <p:blipFill>
          <a:blip r:embed="rId5"/>
          <a:stretch>
            <a:fillRect/>
          </a:stretch>
        </p:blipFill>
        <p:spPr>
          <a:xfrm>
            <a:off x="4174173" y="1743254"/>
            <a:ext cx="3757018" cy="2634311"/>
          </a:xfrm>
          <a:prstGeom prst="rect">
            <a:avLst/>
          </a:prstGeom>
        </p:spPr>
      </p:pic>
      <p:sp>
        <p:nvSpPr>
          <p:cNvPr id="20" name="文本框 19">
            <a:extLst>
              <a:ext uri="{FF2B5EF4-FFF2-40B4-BE49-F238E27FC236}">
                <a16:creationId xmlns:a16="http://schemas.microsoft.com/office/drawing/2014/main" id="{5844EDF9-C9A5-4567-A454-C84249977751}"/>
              </a:ext>
            </a:extLst>
          </p:cNvPr>
          <p:cNvSpPr txBox="1"/>
          <p:nvPr/>
        </p:nvSpPr>
        <p:spPr>
          <a:xfrm>
            <a:off x="4241361" y="4616361"/>
            <a:ext cx="3622641" cy="646331"/>
          </a:xfrm>
          <a:prstGeom prst="rect">
            <a:avLst/>
          </a:prstGeom>
          <a:noFill/>
        </p:spPr>
        <p:txBody>
          <a:bodyPr wrap="square">
            <a:spAutoFit/>
          </a:bodyPr>
          <a:lstStyle/>
          <a:p>
            <a:pPr marL="285750" indent="-285750">
              <a:buFont typeface="Wingdings" panose="05000000000000000000" pitchFamily="2" charset="2"/>
              <a:buChar char="ü"/>
            </a:pPr>
            <a:r>
              <a:rPr lang="zh-CN" altLang="en-US" dirty="0">
                <a:solidFill>
                  <a:prstClr val="white"/>
                </a:solidFill>
                <a:latin typeface="微软雅黑" panose="020B0503020204020204" charset="-122"/>
                <a:ea typeface="微软雅黑" panose="020B0503020204020204" charset="-122"/>
              </a:rPr>
              <a:t>多样化盈利的商业模式，在项目初期提供持续的现金流收入</a:t>
            </a:r>
            <a:endParaRPr lang="zh-CN" altLang="en-US" sz="18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0"/>
          <p:cNvSpPr/>
          <p:nvPr/>
        </p:nvSpPr>
        <p:spPr>
          <a:xfrm>
            <a:off x="7160260" y="900430"/>
            <a:ext cx="4296410" cy="3987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          </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TextBox 8"/>
          <p:cNvSpPr txBox="1"/>
          <p:nvPr/>
        </p:nvSpPr>
        <p:spPr>
          <a:xfrm>
            <a:off x="818035" y="299093"/>
            <a:ext cx="5747155"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财务与内部管理</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融资计划</a:t>
            </a:r>
          </a:p>
        </p:txBody>
      </p:sp>
      <p:graphicFrame>
        <p:nvGraphicFramePr>
          <p:cNvPr id="24" name="图表 23"/>
          <p:cNvGraphicFramePr/>
          <p:nvPr>
            <p:extLst>
              <p:ext uri="{D42A27DB-BD31-4B8C-83A1-F6EECF244321}">
                <p14:modId xmlns:p14="http://schemas.microsoft.com/office/powerpoint/2010/main" val="927141129"/>
              </p:ext>
            </p:extLst>
          </p:nvPr>
        </p:nvGraphicFramePr>
        <p:xfrm>
          <a:off x="849767" y="3858744"/>
          <a:ext cx="252000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图表 28"/>
          <p:cNvGraphicFramePr/>
          <p:nvPr>
            <p:extLst>
              <p:ext uri="{D42A27DB-BD31-4B8C-83A1-F6EECF244321}">
                <p14:modId xmlns:p14="http://schemas.microsoft.com/office/powerpoint/2010/main" val="397059953"/>
              </p:ext>
            </p:extLst>
          </p:nvPr>
        </p:nvGraphicFramePr>
        <p:xfrm>
          <a:off x="3343433" y="3858744"/>
          <a:ext cx="2520000" cy="2520000"/>
        </p:xfrm>
        <a:graphic>
          <a:graphicData uri="http://schemas.openxmlformats.org/drawingml/2006/chart">
            <c:chart xmlns:c="http://schemas.openxmlformats.org/drawingml/2006/chart" xmlns:r="http://schemas.openxmlformats.org/officeDocument/2006/relationships" r:id="rId4"/>
          </a:graphicData>
        </a:graphic>
      </p:graphicFrame>
      <p:sp>
        <p:nvSpPr>
          <p:cNvPr id="30" name="文本框 29"/>
          <p:cNvSpPr txBox="1"/>
          <p:nvPr/>
        </p:nvSpPr>
        <p:spPr>
          <a:xfrm>
            <a:off x="1578555" y="3573235"/>
            <a:ext cx="390754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图：第</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年初和第</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年初公司股权结构</a:t>
            </a:r>
          </a:p>
        </p:txBody>
      </p:sp>
      <p:sp>
        <p:nvSpPr>
          <p:cNvPr id="37" name="右箭头 1">
            <a:extLst>
              <a:ext uri="{FF2B5EF4-FFF2-40B4-BE49-F238E27FC236}">
                <a16:creationId xmlns:a16="http://schemas.microsoft.com/office/drawing/2014/main" id="{780A1F58-A91B-4A6B-9E37-55D082DE2C48}"/>
              </a:ext>
            </a:extLst>
          </p:cNvPr>
          <p:cNvSpPr/>
          <p:nvPr/>
        </p:nvSpPr>
        <p:spPr>
          <a:xfrm>
            <a:off x="1118431" y="2871225"/>
            <a:ext cx="10338239" cy="18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1D44921-D3CD-4FD5-B295-339E8EDEF3F4}"/>
              </a:ext>
            </a:extLst>
          </p:cNvPr>
          <p:cNvSpPr txBox="1"/>
          <p:nvPr/>
        </p:nvSpPr>
        <p:spPr>
          <a:xfrm>
            <a:off x="1895031" y="3005160"/>
            <a:ext cx="152361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年初</a:t>
            </a:r>
          </a:p>
        </p:txBody>
      </p:sp>
      <p:sp>
        <p:nvSpPr>
          <p:cNvPr id="41" name="文本框 40">
            <a:extLst>
              <a:ext uri="{FF2B5EF4-FFF2-40B4-BE49-F238E27FC236}">
                <a16:creationId xmlns:a16="http://schemas.microsoft.com/office/drawing/2014/main" id="{6D1524F1-E4BB-4A0D-823F-B45B11774DA0}"/>
              </a:ext>
            </a:extLst>
          </p:cNvPr>
          <p:cNvSpPr txBox="1"/>
          <p:nvPr/>
        </p:nvSpPr>
        <p:spPr>
          <a:xfrm>
            <a:off x="4102985" y="3005160"/>
            <a:ext cx="152361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年初</a:t>
            </a:r>
          </a:p>
        </p:txBody>
      </p:sp>
      <p:sp>
        <p:nvSpPr>
          <p:cNvPr id="43" name="文本框 42">
            <a:extLst>
              <a:ext uri="{FF2B5EF4-FFF2-40B4-BE49-F238E27FC236}">
                <a16:creationId xmlns:a16="http://schemas.microsoft.com/office/drawing/2014/main" id="{F1F85C98-4DEB-460E-A9FC-0498237C84F9}"/>
              </a:ext>
            </a:extLst>
          </p:cNvPr>
          <p:cNvSpPr txBox="1"/>
          <p:nvPr/>
        </p:nvSpPr>
        <p:spPr>
          <a:xfrm>
            <a:off x="6429590" y="3005160"/>
            <a:ext cx="152361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年初</a:t>
            </a:r>
          </a:p>
        </p:txBody>
      </p:sp>
      <p:sp>
        <p:nvSpPr>
          <p:cNvPr id="45" name="文本框 44">
            <a:extLst>
              <a:ext uri="{FF2B5EF4-FFF2-40B4-BE49-F238E27FC236}">
                <a16:creationId xmlns:a16="http://schemas.microsoft.com/office/drawing/2014/main" id="{A601DD4B-1F14-4AB7-9DD6-6349CB5BDCA7}"/>
              </a:ext>
            </a:extLst>
          </p:cNvPr>
          <p:cNvSpPr txBox="1"/>
          <p:nvPr/>
        </p:nvSpPr>
        <p:spPr>
          <a:xfrm>
            <a:off x="1186696" y="1390258"/>
            <a:ext cx="2653048" cy="147637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创始团队出资</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万元</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从天使投资人处融资</a:t>
            </a:r>
            <a:r>
              <a:rPr lang="en-US" altLang="zh-CN" dirty="0">
                <a:latin typeface="微软雅黑" panose="020B0503020204020204" pitchFamily="34" charset="-122"/>
                <a:ea typeface="微软雅黑" panose="020B0503020204020204" pitchFamily="34" charset="-122"/>
              </a:rPr>
              <a:t>60</a:t>
            </a:r>
            <a:r>
              <a:rPr lang="zh-CN" altLang="en-US" dirty="0">
                <a:latin typeface="微软雅黑" panose="020B0503020204020204" pitchFamily="34" charset="-122"/>
                <a:ea typeface="微软雅黑" panose="020B0503020204020204" pitchFamily="34" charset="-122"/>
              </a:rPr>
              <a:t>万元（出让</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股权）</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银行小额信贷</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万元</a:t>
            </a:r>
          </a:p>
        </p:txBody>
      </p:sp>
      <p:sp>
        <p:nvSpPr>
          <p:cNvPr id="47" name="文本框 46">
            <a:extLst>
              <a:ext uri="{FF2B5EF4-FFF2-40B4-BE49-F238E27FC236}">
                <a16:creationId xmlns:a16="http://schemas.microsoft.com/office/drawing/2014/main" id="{681D1A25-FF35-4FC5-93AF-89B18C0F25BB}"/>
              </a:ext>
            </a:extLst>
          </p:cNvPr>
          <p:cNvSpPr txBox="1"/>
          <p:nvPr/>
        </p:nvSpPr>
        <p:spPr>
          <a:xfrm>
            <a:off x="3839745" y="1390258"/>
            <a:ext cx="2268954" cy="9220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从天使投资人处融资</a:t>
            </a:r>
            <a:r>
              <a:rPr lang="en-US" altLang="zh-CN" dirty="0">
                <a:latin typeface="微软雅黑" panose="020B0503020204020204" pitchFamily="34" charset="-122"/>
                <a:ea typeface="微软雅黑" panose="020B0503020204020204" pitchFamily="34" charset="-122"/>
              </a:rPr>
              <a:t>40</a:t>
            </a:r>
            <a:r>
              <a:rPr lang="zh-CN" altLang="en-US" dirty="0">
                <a:latin typeface="微软雅黑" panose="020B0503020204020204" pitchFamily="34" charset="-122"/>
                <a:ea typeface="微软雅黑" panose="020B0503020204020204" pitchFamily="34" charset="-122"/>
              </a:rPr>
              <a:t>万元（出让</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股权）</a:t>
            </a:r>
            <a:endParaRPr lang="en-US" altLang="zh-CN" dirty="0">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23C1261C-05AF-4367-8D4D-8329EBBC7F39}"/>
              </a:ext>
            </a:extLst>
          </p:cNvPr>
          <p:cNvSpPr txBox="1"/>
          <p:nvPr/>
        </p:nvSpPr>
        <p:spPr>
          <a:xfrm>
            <a:off x="6287550" y="1377254"/>
            <a:ext cx="147584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银行贷款</a:t>
            </a:r>
            <a:r>
              <a:rPr lang="en-US" altLang="zh-CN" dirty="0">
                <a:latin typeface="微软雅黑" panose="020B0503020204020204" pitchFamily="34" charset="-122"/>
                <a:ea typeface="微软雅黑" panose="020B0503020204020204" pitchFamily="34" charset="-122"/>
              </a:rPr>
              <a:t>40</a:t>
            </a:r>
            <a:r>
              <a:rPr lang="zh-CN" altLang="en-US" dirty="0">
                <a:latin typeface="微软雅黑" panose="020B0503020204020204" pitchFamily="34" charset="-122"/>
                <a:ea typeface="微软雅黑" panose="020B0503020204020204" pitchFamily="34" charset="-122"/>
              </a:rPr>
              <a:t>万元</a:t>
            </a:r>
            <a:endParaRPr lang="en-US" altLang="zh-CN"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B6C4BDA6-4BD5-41A1-B481-15F1468534B3}"/>
              </a:ext>
            </a:extLst>
          </p:cNvPr>
          <p:cNvSpPr txBox="1"/>
          <p:nvPr/>
        </p:nvSpPr>
        <p:spPr>
          <a:xfrm>
            <a:off x="8093040" y="1390258"/>
            <a:ext cx="184131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依靠经营现金流内源融资</a:t>
            </a:r>
            <a:endParaRPr lang="en-US" altLang="zh-CN"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BB1578DE-14EC-4DBD-B684-61046FE174A7}"/>
              </a:ext>
            </a:extLst>
          </p:cNvPr>
          <p:cNvSpPr txBox="1"/>
          <p:nvPr/>
        </p:nvSpPr>
        <p:spPr>
          <a:xfrm>
            <a:off x="8446763" y="2991311"/>
            <a:ext cx="152361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3~5</a:t>
            </a:r>
            <a:r>
              <a:rPr lang="zh-CN" altLang="en-US" dirty="0">
                <a:latin typeface="微软雅黑" panose="020B0503020204020204" pitchFamily="34" charset="-122"/>
                <a:ea typeface="微软雅黑" panose="020B0503020204020204" pitchFamily="34" charset="-122"/>
              </a:rPr>
              <a:t>年</a:t>
            </a:r>
          </a:p>
        </p:txBody>
      </p:sp>
      <p:sp>
        <p:nvSpPr>
          <p:cNvPr id="55" name="文本框 54">
            <a:extLst>
              <a:ext uri="{FF2B5EF4-FFF2-40B4-BE49-F238E27FC236}">
                <a16:creationId xmlns:a16="http://schemas.microsoft.com/office/drawing/2014/main" id="{F5D066F5-1B22-4AD7-8A6C-38A7275C7859}"/>
              </a:ext>
            </a:extLst>
          </p:cNvPr>
          <p:cNvSpPr txBox="1"/>
          <p:nvPr/>
        </p:nvSpPr>
        <p:spPr>
          <a:xfrm>
            <a:off x="10463936" y="2998223"/>
            <a:ext cx="152361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时间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年</a:t>
            </a:r>
          </a:p>
        </p:txBody>
      </p:sp>
      <p:sp>
        <p:nvSpPr>
          <p:cNvPr id="56" name="文本框 55">
            <a:extLst>
              <a:ext uri="{FF2B5EF4-FFF2-40B4-BE49-F238E27FC236}">
                <a16:creationId xmlns:a16="http://schemas.microsoft.com/office/drawing/2014/main" id="{BE221869-FFC0-49C8-B554-E564667C0CEB}"/>
              </a:ext>
            </a:extLst>
          </p:cNvPr>
          <p:cNvSpPr txBox="1"/>
          <p:nvPr/>
        </p:nvSpPr>
        <p:spPr>
          <a:xfrm rot="5400000">
            <a:off x="6544051" y="3912117"/>
            <a:ext cx="1797736" cy="1835785"/>
          </a:xfrm>
          <a:prstGeom prst="rect">
            <a:avLst/>
          </a:prstGeom>
          <a:noFill/>
        </p:spPr>
        <p:txBody>
          <a:bodyPr vert="vert270" wrap="square" rtlCol="0">
            <a:spAutoFit/>
          </a:bodyPr>
          <a:lstStyle/>
          <a:p>
            <a:pPr marL="285750" indent="-285750">
              <a:lnSpc>
                <a:spcPct val="150000"/>
              </a:lnSpc>
              <a:buFont typeface="Wingdings" panose="05000000000000000000" pitchFamily="2" charset="2"/>
              <a:buChar char="u"/>
            </a:pPr>
            <a:r>
              <a:rPr lang="zh-CN" altLang="en-US" dirty="0">
                <a:solidFill>
                  <a:schemeClr val="accent4">
                    <a:lumMod val="75000"/>
                  </a:schemeClr>
                </a:solidFill>
                <a:latin typeface="微软雅黑" panose="020B0503020204020204" pitchFamily="34" charset="-122"/>
                <a:ea typeface="微软雅黑" panose="020B0503020204020204" pitchFamily="34" charset="-122"/>
              </a:rPr>
              <a:t>经营风险</a:t>
            </a:r>
          </a:p>
          <a:p>
            <a:pPr marL="285750" indent="-285750">
              <a:lnSpc>
                <a:spcPct val="150000"/>
              </a:lnSpc>
              <a:buFont typeface="Wingdings" panose="05000000000000000000" pitchFamily="2" charset="2"/>
              <a:buChar char="u"/>
            </a:pPr>
            <a:r>
              <a:rPr lang="zh-CN" altLang="en-US" dirty="0">
                <a:solidFill>
                  <a:schemeClr val="accent4">
                    <a:lumMod val="75000"/>
                  </a:schemeClr>
                </a:solidFill>
                <a:latin typeface="微软雅黑" panose="020B0503020204020204" pitchFamily="34" charset="-122"/>
                <a:ea typeface="微软雅黑" panose="020B0503020204020204" pitchFamily="34" charset="-122"/>
              </a:rPr>
              <a:t>筹资风险</a:t>
            </a:r>
          </a:p>
          <a:p>
            <a:pPr marL="285750" indent="-285750">
              <a:lnSpc>
                <a:spcPct val="150000"/>
              </a:lnSpc>
              <a:buFont typeface="Wingdings" panose="05000000000000000000" pitchFamily="2" charset="2"/>
              <a:buChar char="u"/>
            </a:pPr>
            <a:r>
              <a:rPr lang="zh-CN" altLang="en-US" dirty="0">
                <a:solidFill>
                  <a:schemeClr val="accent4">
                    <a:lumMod val="75000"/>
                  </a:schemeClr>
                </a:solidFill>
                <a:latin typeface="微软雅黑" panose="020B0503020204020204" pitchFamily="34" charset="-122"/>
                <a:ea typeface="微软雅黑" panose="020B0503020204020204" pitchFamily="34" charset="-122"/>
              </a:rPr>
              <a:t>存货管理风险</a:t>
            </a:r>
          </a:p>
          <a:p>
            <a:pPr marL="285750" indent="-285750">
              <a:lnSpc>
                <a:spcPct val="150000"/>
              </a:lnSpc>
              <a:buFont typeface="Wingdings" panose="05000000000000000000" pitchFamily="2" charset="2"/>
              <a:buChar char="u"/>
            </a:pPr>
            <a:r>
              <a:rPr lang="zh-CN" altLang="en-US" dirty="0">
                <a:solidFill>
                  <a:schemeClr val="accent4">
                    <a:lumMod val="75000"/>
                  </a:schemeClr>
                </a:solidFill>
                <a:latin typeface="微软雅黑" panose="020B0503020204020204" pitchFamily="34" charset="-122"/>
                <a:ea typeface="微软雅黑" panose="020B0503020204020204" pitchFamily="34" charset="-122"/>
              </a:rPr>
              <a:t>流动性风险</a:t>
            </a:r>
          </a:p>
        </p:txBody>
      </p:sp>
      <p:sp>
        <p:nvSpPr>
          <p:cNvPr id="57" name="文本框 56">
            <a:extLst>
              <a:ext uri="{FF2B5EF4-FFF2-40B4-BE49-F238E27FC236}">
                <a16:creationId xmlns:a16="http://schemas.microsoft.com/office/drawing/2014/main" id="{B69641C2-0457-4E6F-B847-C612844FEE58}"/>
              </a:ext>
            </a:extLst>
          </p:cNvPr>
          <p:cNvSpPr txBox="1"/>
          <p:nvPr/>
        </p:nvSpPr>
        <p:spPr>
          <a:xfrm>
            <a:off x="8777655" y="3675111"/>
            <a:ext cx="3724910" cy="2308324"/>
          </a:xfrm>
          <a:prstGeom prst="rect">
            <a:avLst/>
          </a:prstGeom>
          <a:noFill/>
        </p:spPr>
        <p:txBody>
          <a:bodyPr wrap="square"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16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制定合理的融资结构</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16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设计多种退出渠道</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16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设置一定的现金折扣</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16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定期完善公司章程</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16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预先开发好模块化设计的</a:t>
            </a:r>
            <a:r>
              <a:rPr lang="zh-CN" altLang="en-US" sz="160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产品平台</a:t>
            </a:r>
            <a:endParaRPr kumimoji="0" lang="zh-CN" altLang="en-US"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16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采取稳健型短期投资策略</a:t>
            </a:r>
            <a:endParaRPr lang="zh-CN" altLang="en-US" sz="1600"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637DB1AE-2B3B-4C52-A018-B34F79B7F31D}"/>
              </a:ext>
            </a:extLst>
          </p:cNvPr>
          <p:cNvSpPr txBox="1"/>
          <p:nvPr/>
        </p:nvSpPr>
        <p:spPr>
          <a:xfrm>
            <a:off x="8187885" y="3990676"/>
            <a:ext cx="539115" cy="1814830"/>
          </a:xfrm>
          <a:prstGeom prst="rect">
            <a:avLst/>
          </a:prstGeom>
          <a:noFill/>
        </p:spPr>
        <p:txBody>
          <a:bodyPr wrap="none" rtlCol="0">
            <a:spAutoFit/>
          </a:bodyPr>
          <a:lstStyle/>
          <a:p>
            <a:r>
              <a:rPr lang="zh-CN" altLang="en-US" sz="2800" b="1">
                <a:solidFill>
                  <a:srgbClr val="D37979"/>
                </a:solidFill>
                <a:latin typeface="微软雅黑" panose="020B0503020204020204" pitchFamily="34" charset="-122"/>
                <a:ea typeface="微软雅黑" panose="020B0503020204020204" pitchFamily="34" charset="-122"/>
              </a:rPr>
              <a:t>风</a:t>
            </a:r>
          </a:p>
          <a:p>
            <a:r>
              <a:rPr lang="zh-CN" altLang="en-US" sz="2800" b="1">
                <a:solidFill>
                  <a:srgbClr val="D37979"/>
                </a:solidFill>
                <a:latin typeface="微软雅黑" panose="020B0503020204020204" pitchFamily="34" charset="-122"/>
                <a:ea typeface="微软雅黑" panose="020B0503020204020204" pitchFamily="34" charset="-122"/>
              </a:rPr>
              <a:t>险</a:t>
            </a:r>
          </a:p>
          <a:p>
            <a:r>
              <a:rPr lang="zh-CN" altLang="en-US" sz="2800" b="1">
                <a:solidFill>
                  <a:srgbClr val="D37979"/>
                </a:solidFill>
                <a:latin typeface="微软雅黑" panose="020B0503020204020204" pitchFamily="34" charset="-122"/>
                <a:ea typeface="微软雅黑" panose="020B0503020204020204" pitchFamily="34" charset="-122"/>
              </a:rPr>
              <a:t>防</a:t>
            </a:r>
          </a:p>
          <a:p>
            <a:r>
              <a:rPr lang="zh-CN" altLang="en-US" sz="2800" b="1">
                <a:solidFill>
                  <a:srgbClr val="D37979"/>
                </a:solidFill>
                <a:latin typeface="微软雅黑" panose="020B0503020204020204" pitchFamily="34" charset="-122"/>
                <a:ea typeface="微软雅黑" panose="020B0503020204020204" pitchFamily="34" charset="-122"/>
              </a:rPr>
              <a:t>范</a:t>
            </a:r>
          </a:p>
        </p:txBody>
      </p:sp>
      <p:sp>
        <p:nvSpPr>
          <p:cNvPr id="59" name="文本框 58">
            <a:extLst>
              <a:ext uri="{FF2B5EF4-FFF2-40B4-BE49-F238E27FC236}">
                <a16:creationId xmlns:a16="http://schemas.microsoft.com/office/drawing/2014/main" id="{67B579D8-6636-4111-BDC1-1DB7C630E9B0}"/>
              </a:ext>
            </a:extLst>
          </p:cNvPr>
          <p:cNvSpPr txBox="1"/>
          <p:nvPr/>
        </p:nvSpPr>
        <p:spPr>
          <a:xfrm>
            <a:off x="5795392" y="3973395"/>
            <a:ext cx="323215" cy="1814830"/>
          </a:xfrm>
          <a:prstGeom prst="rect">
            <a:avLst/>
          </a:prstGeom>
          <a:noFill/>
        </p:spPr>
        <p:txBody>
          <a:bodyPr wrap="square" rtlCol="0">
            <a:spAutoFit/>
          </a:bodyPr>
          <a:lstStyle/>
          <a:p>
            <a:r>
              <a:rPr lang="zh-CN" altLang="en-US" sz="2800" b="1">
                <a:solidFill>
                  <a:schemeClr val="tx2">
                    <a:lumMod val="75000"/>
                  </a:schemeClr>
                </a:solidFill>
                <a:latin typeface="微软雅黑" panose="020B0503020204020204" pitchFamily="34" charset="-122"/>
                <a:ea typeface="微软雅黑" panose="020B0503020204020204" pitchFamily="34" charset="-122"/>
              </a:rPr>
              <a:t>财务风险</a:t>
            </a:r>
          </a:p>
        </p:txBody>
      </p:sp>
      <p:cxnSp>
        <p:nvCxnSpPr>
          <p:cNvPr id="60" name="直接连接符 59">
            <a:extLst>
              <a:ext uri="{FF2B5EF4-FFF2-40B4-BE49-F238E27FC236}">
                <a16:creationId xmlns:a16="http://schemas.microsoft.com/office/drawing/2014/main" id="{459867FE-6851-4BED-9F05-EA21EC621215}"/>
              </a:ext>
            </a:extLst>
          </p:cNvPr>
          <p:cNvCxnSpPr/>
          <p:nvPr/>
        </p:nvCxnSpPr>
        <p:spPr>
          <a:xfrm flipH="1">
            <a:off x="6377687" y="3931141"/>
            <a:ext cx="7179" cy="1917409"/>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C364FBA4-54E6-48A9-B857-C8BA9A71F2B2}"/>
              </a:ext>
            </a:extLst>
          </p:cNvPr>
          <p:cNvCxnSpPr/>
          <p:nvPr/>
        </p:nvCxnSpPr>
        <p:spPr>
          <a:xfrm flipH="1">
            <a:off x="8725190" y="3931141"/>
            <a:ext cx="8986" cy="193732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1F42C98-9097-455B-9283-00AF891FF361}"/>
              </a:ext>
            </a:extLst>
          </p:cNvPr>
          <p:cNvSpPr/>
          <p:nvPr/>
        </p:nvSpPr>
        <p:spPr>
          <a:xfrm>
            <a:off x="1734820" y="4383347"/>
            <a:ext cx="6416675" cy="2277034"/>
          </a:xfrm>
          <a:prstGeom prst="rect">
            <a:avLst/>
          </a:prstGeom>
          <a:solidFill>
            <a:srgbClr val="44546A">
              <a:alpha val="8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8"/>
          <p:cNvSpPr/>
          <p:nvPr/>
        </p:nvSpPr>
        <p:spPr>
          <a:xfrm>
            <a:off x="8789035" y="1233805"/>
            <a:ext cx="2776220" cy="3705225"/>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Trapezoid 10@|1FFC:3506772|FBC:16777215|LFC:16777215|LBC:16777215"/>
          <p:cNvSpPr/>
          <p:nvPr/>
        </p:nvSpPr>
        <p:spPr>
          <a:xfrm>
            <a:off x="9429823" y="1063347"/>
            <a:ext cx="1495211" cy="207809"/>
          </a:xfrm>
          <a:prstGeom prst="trapezoid">
            <a:avLst>
              <a:gd name="adj" fmla="val 67927"/>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9" name="Pentagon 9@|1FFC:4308095|FBC:16777215|LFC:16777215|LBC:16777215"/>
          <p:cNvSpPr/>
          <p:nvPr/>
        </p:nvSpPr>
        <p:spPr>
          <a:xfrm rot="5400000">
            <a:off x="9680797" y="945833"/>
            <a:ext cx="993265" cy="1216443"/>
          </a:xfrm>
          <a:prstGeom prst="homePlate">
            <a:avLst>
              <a:gd name="adj" fmla="val 31720"/>
            </a:avLst>
          </a:prstGeom>
          <a:solidFill>
            <a:schemeClr val="accent2">
              <a:lumMod val="10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1734820" y="4439013"/>
            <a:ext cx="6032443" cy="2277034"/>
          </a:xfrm>
          <a:prstGeom prst="rect">
            <a:avLst/>
          </a:prstGeom>
          <a:noFill/>
        </p:spPr>
        <p:txBody>
          <a:bodyPr wrap="square" rtlCol="0">
            <a:spAutoFit/>
          </a:bodyPr>
          <a:lstStyle/>
          <a:p>
            <a:pPr marL="342900" marR="0" indent="-342900" defTabSz="914400" fontAlgn="auto">
              <a:lnSpc>
                <a:spcPct val="120000"/>
              </a:lnSpc>
              <a:spcBef>
                <a:spcPts val="0"/>
              </a:spcBef>
              <a:spcAft>
                <a:spcPts val="0"/>
              </a:spcAft>
              <a:buClrTx/>
              <a:buSzTx/>
              <a:buFont typeface="Wingdings" panose="05000000000000000000" pitchFamily="2" charset="2"/>
              <a:buChar char="ü"/>
              <a:defRPr/>
            </a:pPr>
            <a:r>
              <a:rPr lang="zh-CN" altLang="en-US" sz="2000" noProof="0" dirty="0">
                <a:solidFill>
                  <a:schemeClr val="bg1"/>
                </a:solidFill>
                <a:latin typeface="微软雅黑" panose="020B0503020204020204" pitchFamily="34" charset="-122"/>
                <a:ea typeface="微软雅黑" panose="020B0503020204020204" pitchFamily="34" charset="-122"/>
                <a:cs typeface="+mn-ea"/>
                <a:sym typeface="+mn-lt"/>
              </a:rPr>
              <a:t>静态投资回收期 =4.31年</a:t>
            </a:r>
          </a:p>
          <a:p>
            <a:pPr marL="342900" marR="0" indent="-342900" defTabSz="914400" fontAlgn="auto">
              <a:lnSpc>
                <a:spcPct val="120000"/>
              </a:lnSpc>
              <a:spcBef>
                <a:spcPts val="0"/>
              </a:spcBef>
              <a:spcAft>
                <a:spcPts val="0"/>
              </a:spcAft>
              <a:buClrTx/>
              <a:buSzTx/>
              <a:buFont typeface="Wingdings" panose="05000000000000000000" pitchFamily="2" charset="2"/>
              <a:buChar char="ü"/>
              <a:defRPr/>
            </a:pPr>
            <a:r>
              <a:rPr lang="zh-CN" altLang="en-US" sz="2000" noProof="0" dirty="0">
                <a:solidFill>
                  <a:schemeClr val="bg1"/>
                </a:solidFill>
                <a:latin typeface="微软雅黑" panose="020B0503020204020204" pitchFamily="34" charset="-122"/>
                <a:ea typeface="微软雅黑" panose="020B0503020204020204" pitchFamily="34" charset="-122"/>
                <a:cs typeface="+mn-ea"/>
                <a:sym typeface="+mn-lt"/>
              </a:rPr>
              <a:t>动态投资回收期 = 3.86年</a:t>
            </a:r>
          </a:p>
          <a:p>
            <a:pPr marL="342900" marR="0" indent="-342900" defTabSz="914400" fontAlgn="auto">
              <a:lnSpc>
                <a:spcPct val="120000"/>
              </a:lnSpc>
              <a:spcBef>
                <a:spcPts val="0"/>
              </a:spcBef>
              <a:spcAft>
                <a:spcPts val="0"/>
              </a:spcAft>
              <a:buClrTx/>
              <a:buSzTx/>
              <a:buFont typeface="Wingdings" panose="05000000000000000000" pitchFamily="2" charset="2"/>
              <a:buChar char="ü"/>
              <a:defRPr/>
            </a:pPr>
            <a:r>
              <a:rPr lang="zh-CN" altLang="en-US" sz="2000" noProof="0" dirty="0">
                <a:solidFill>
                  <a:schemeClr val="bg1"/>
                </a:solidFill>
                <a:latin typeface="微软雅黑" panose="020B0503020204020204" pitchFamily="34" charset="-122"/>
                <a:ea typeface="微软雅黑" panose="020B0503020204020204" pitchFamily="34" charset="-122"/>
                <a:cs typeface="+mn-ea"/>
                <a:sym typeface="+mn-lt"/>
              </a:rPr>
              <a:t>投资净现值（NPV）=104.23万元</a:t>
            </a:r>
          </a:p>
          <a:p>
            <a:pPr marL="342900" marR="0" indent="-342900" defTabSz="914400" fontAlgn="auto">
              <a:lnSpc>
                <a:spcPct val="120000"/>
              </a:lnSpc>
              <a:spcBef>
                <a:spcPts val="0"/>
              </a:spcBef>
              <a:spcAft>
                <a:spcPts val="0"/>
              </a:spcAft>
              <a:buClrTx/>
              <a:buSzTx/>
              <a:buFont typeface="Wingdings" panose="05000000000000000000" pitchFamily="2" charset="2"/>
              <a:buChar char="ü"/>
              <a:defRPr/>
            </a:pPr>
            <a:r>
              <a:rPr lang="zh-CN" altLang="en-US" sz="2000" noProof="0" dirty="0">
                <a:solidFill>
                  <a:schemeClr val="bg1"/>
                </a:solidFill>
                <a:latin typeface="微软雅黑" panose="020B0503020204020204" pitchFamily="34" charset="-122"/>
                <a:ea typeface="微软雅黑" panose="020B0503020204020204" pitchFamily="34" charset="-122"/>
                <a:cs typeface="+mn-ea"/>
                <a:sym typeface="+mn-lt"/>
              </a:rPr>
              <a:t>盈利指数（PI）</a:t>
            </a:r>
            <a:r>
              <a:rPr lang="en-US" altLang="zh-CN" sz="2000" noProof="0" dirty="0">
                <a:solidFill>
                  <a:schemeClr val="bg1"/>
                </a:solidFill>
                <a:latin typeface="微软雅黑" panose="020B0503020204020204" pitchFamily="34" charset="-122"/>
                <a:ea typeface="微软雅黑" panose="020B0503020204020204" pitchFamily="34" charset="-122"/>
                <a:cs typeface="+mn-ea"/>
                <a:sym typeface="+mn-lt"/>
              </a:rPr>
              <a:t>= 104.23 / 100 = 1.0423 ＞1</a:t>
            </a:r>
          </a:p>
          <a:p>
            <a:pPr marR="0" indent="0" defTabSz="914400" fontAlgn="auto">
              <a:lnSpc>
                <a:spcPct val="120000"/>
              </a:lnSpc>
              <a:spcBef>
                <a:spcPts val="0"/>
              </a:spcBef>
              <a:spcAft>
                <a:spcPts val="0"/>
              </a:spcAft>
              <a:buClrTx/>
              <a:buSzTx/>
              <a:buFontTx/>
              <a:buNone/>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2000" noProof="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2000" noProof="0" dirty="0" err="1">
                <a:solidFill>
                  <a:schemeClr val="bg1"/>
                </a:solidFill>
                <a:latin typeface="微软雅黑" panose="020B0503020204020204" pitchFamily="34" charset="-122"/>
                <a:ea typeface="微软雅黑" panose="020B0503020204020204" pitchFamily="34" charset="-122"/>
                <a:cs typeface="+mn-ea"/>
                <a:sym typeface="+mn-lt"/>
              </a:rPr>
              <a:t>且本项目为独立项目</a:t>
            </a:r>
            <a:r>
              <a:rPr lang="en-US" altLang="zh-CN" sz="2000" noProof="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a:t>
            </a:r>
            <a:endParaRPr kumimoji="0" lang="zh-CN" altLang="en-US" sz="2000" b="0" i="0" kern="1200" cap="none" spc="0" normalizeH="0" baseline="0" noProof="0" dirty="0">
              <a:solidFill>
                <a:schemeClr val="bg1"/>
              </a:solidFill>
              <a:latin typeface="微软雅黑" panose="020B0503020204020204" pitchFamily="34" charset="-122"/>
              <a:ea typeface="微软雅黑" panose="020B0503020204020204" pitchFamily="34" charset="-122"/>
              <a:cs typeface="+mn-ea"/>
              <a:sym typeface="+mn-lt"/>
            </a:endParaRPr>
          </a:p>
          <a:p>
            <a:pPr marL="285750" marR="0" indent="-285750" defTabSz="914400" fontAlgn="auto">
              <a:lnSpc>
                <a:spcPct val="120000"/>
              </a:lnSpc>
              <a:spcBef>
                <a:spcPts val="0"/>
              </a:spcBef>
              <a:spcAft>
                <a:spcPts val="0"/>
              </a:spcAft>
              <a:buClrTx/>
              <a:buSzTx/>
              <a:buFont typeface="Arial" panose="020B0604020202020204" pitchFamily="34" charset="0"/>
              <a:buChar char="•"/>
              <a:defRPr/>
            </a:pPr>
            <a:endParaRPr kumimoji="0" lang="zh-CN" altLang="en-US" sz="2000" b="0" i="0" kern="1200" cap="none" spc="0" normalizeH="0" baseline="0" noProof="0" dirty="0">
              <a:solidFill>
                <a:schemeClr val="bg1"/>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p:nvPr>
            <p:custDataLst>
              <p:tags r:id="rId1"/>
            </p:custDataLst>
            <p:extLst>
              <p:ext uri="{D42A27DB-BD31-4B8C-83A1-F6EECF244321}">
                <p14:modId xmlns:p14="http://schemas.microsoft.com/office/powerpoint/2010/main" val="3953641797"/>
              </p:ext>
            </p:extLst>
          </p:nvPr>
        </p:nvGraphicFramePr>
        <p:xfrm>
          <a:off x="1734820" y="1625882"/>
          <a:ext cx="6416675" cy="2600325"/>
        </p:xfrm>
        <a:graphic>
          <a:graphicData uri="http://schemas.openxmlformats.org/drawingml/2006/table">
            <a:tbl>
              <a:tblPr firstRow="1" bandRow="1">
                <a:tableStyleId>{5C22544A-7EE6-4342-B048-85BDC9FD1C3A}</a:tableStyleId>
              </a:tblPr>
              <a:tblGrid>
                <a:gridCol w="1008380">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912495">
                  <a:extLst>
                    <a:ext uri="{9D8B030D-6E8A-4147-A177-3AD203B41FA5}">
                      <a16:colId xmlns:a16="http://schemas.microsoft.com/office/drawing/2014/main" val="20002"/>
                    </a:ext>
                  </a:extLst>
                </a:gridCol>
                <a:gridCol w="919480">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888365">
                  <a:extLst>
                    <a:ext uri="{9D8B030D-6E8A-4147-A177-3AD203B41FA5}">
                      <a16:colId xmlns:a16="http://schemas.microsoft.com/office/drawing/2014/main" val="20005"/>
                    </a:ext>
                  </a:extLst>
                </a:gridCol>
                <a:gridCol w="855980">
                  <a:extLst>
                    <a:ext uri="{9D8B030D-6E8A-4147-A177-3AD203B41FA5}">
                      <a16:colId xmlns:a16="http://schemas.microsoft.com/office/drawing/2014/main" val="20006"/>
                    </a:ext>
                  </a:extLst>
                </a:gridCol>
              </a:tblGrid>
              <a:tr h="587375">
                <a:tc>
                  <a:txBody>
                    <a:bodyPr/>
                    <a:lstStyle/>
                    <a:p>
                      <a:pPr indent="0" algn="ctr">
                        <a:buNone/>
                      </a:pPr>
                      <a:r>
                        <a:rPr lang="zh-CN" sz="1600" b="1">
                          <a:solidFill>
                            <a:srgbClr val="646464"/>
                          </a:solidFill>
                          <a:latin typeface="Arial" panose="020B0604020202020204" pitchFamily="34" charset="0"/>
                          <a:ea typeface="微软雅黑" panose="020B0503020204020204" pitchFamily="34" charset="-122"/>
                        </a:rPr>
                        <a:t>项目\年份</a:t>
                      </a:r>
                      <a:endParaRPr lang="en-US" altLang="en-US" sz="1600" b="1">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646464"/>
                          </a:solidFill>
                          <a:latin typeface="Arial" panose="020B0604020202020204" pitchFamily="34" charset="0"/>
                          <a:ea typeface="微软雅黑" panose="020B0503020204020204" pitchFamily="34" charset="-122"/>
                        </a:rPr>
                        <a:t>第一年初</a:t>
                      </a:r>
                      <a:endParaRPr lang="en-US" altLang="en-US" sz="1600" b="1">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646464"/>
                          </a:solidFill>
                          <a:latin typeface="Arial" panose="020B0604020202020204" pitchFamily="34" charset="0"/>
                          <a:ea typeface="微软雅黑" panose="020B0503020204020204" pitchFamily="34" charset="-122"/>
                        </a:rPr>
                        <a:t>第一年末</a:t>
                      </a:r>
                      <a:endParaRPr lang="en-US" altLang="en-US" sz="1600" b="1">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646464"/>
                          </a:solidFill>
                          <a:latin typeface="Arial" panose="020B0604020202020204" pitchFamily="34" charset="0"/>
                          <a:ea typeface="微软雅黑" panose="020B0503020204020204" pitchFamily="34" charset="-122"/>
                        </a:rPr>
                        <a:t>第二年末</a:t>
                      </a:r>
                      <a:endParaRPr lang="en-US" altLang="en-US" sz="1600" b="1">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646464"/>
                          </a:solidFill>
                          <a:latin typeface="Arial" panose="020B0604020202020204" pitchFamily="34" charset="0"/>
                          <a:ea typeface="微软雅黑" panose="020B0503020204020204" pitchFamily="34" charset="-122"/>
                        </a:rPr>
                        <a:t>第三年末</a:t>
                      </a:r>
                      <a:endParaRPr lang="en-US" altLang="en-US" sz="1600" b="1">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646464"/>
                          </a:solidFill>
                          <a:latin typeface="Arial" panose="020B0604020202020204" pitchFamily="34" charset="0"/>
                          <a:ea typeface="微软雅黑" panose="020B0503020204020204" pitchFamily="34" charset="-122"/>
                        </a:rPr>
                        <a:t>第四年末</a:t>
                      </a:r>
                      <a:endParaRPr lang="en-US" altLang="en-US" sz="1600" b="1">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646464"/>
                          </a:solidFill>
                          <a:latin typeface="Arial" panose="020B0604020202020204" pitchFamily="34" charset="0"/>
                          <a:ea typeface="微软雅黑" panose="020B0503020204020204" pitchFamily="34" charset="-122"/>
                        </a:rPr>
                        <a:t>第五年末</a:t>
                      </a:r>
                      <a:endParaRPr lang="en-US" altLang="en-US" sz="1600" b="1">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02920">
                <a:tc>
                  <a:txBody>
                    <a:bodyPr/>
                    <a:lstStyle/>
                    <a:p>
                      <a:pPr indent="0" algn="ctr">
                        <a:buNone/>
                      </a:pPr>
                      <a:r>
                        <a:rPr lang="zh-CN" sz="1400" b="0">
                          <a:solidFill>
                            <a:srgbClr val="646464"/>
                          </a:solidFill>
                          <a:latin typeface="Arial" panose="020B0604020202020204" pitchFamily="34" charset="0"/>
                          <a:ea typeface="微软雅黑" panose="020B0503020204020204" pitchFamily="34" charset="-122"/>
                        </a:rPr>
                        <a:t>净现金流量</a:t>
                      </a:r>
                      <a:endParaRPr lang="en-US" altLang="en-US" sz="1400" b="0">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-100</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-65.67</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-11.8</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33.46</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86.81</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200.04</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03555">
                <a:tc>
                  <a:txBody>
                    <a:bodyPr/>
                    <a:lstStyle/>
                    <a:p>
                      <a:pPr indent="0" algn="ctr">
                        <a:buNone/>
                      </a:pPr>
                      <a:r>
                        <a:rPr lang="zh-CN" sz="1400" b="0">
                          <a:solidFill>
                            <a:srgbClr val="646464"/>
                          </a:solidFill>
                          <a:latin typeface="Arial" panose="020B0604020202020204" pitchFamily="34" charset="0"/>
                          <a:ea typeface="微软雅黑" panose="020B0503020204020204" pitchFamily="34" charset="-122"/>
                        </a:rPr>
                        <a:t>累计净现金流量</a:t>
                      </a:r>
                      <a:endParaRPr lang="en-US" altLang="en-US" sz="1400" b="0">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-100</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-165.67</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-177.47</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-144.02</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-57.21</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142.83</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502920">
                <a:tc>
                  <a:txBody>
                    <a:bodyPr/>
                    <a:lstStyle/>
                    <a:p>
                      <a:pPr indent="0" algn="ctr">
                        <a:buNone/>
                      </a:pPr>
                      <a:r>
                        <a:rPr lang="zh-CN" sz="1400" b="0">
                          <a:solidFill>
                            <a:srgbClr val="646464"/>
                          </a:solidFill>
                          <a:latin typeface="Arial" panose="020B0604020202020204" pitchFamily="34" charset="0"/>
                          <a:ea typeface="微软雅黑" panose="020B0503020204020204" pitchFamily="34" charset="-122"/>
                        </a:rPr>
                        <a:t>净现金流量现值</a:t>
                      </a:r>
                      <a:endParaRPr lang="en-US" altLang="en-US" sz="1400" b="0">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-100</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-57.61</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-9.08</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22.58</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51.4</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103.89</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503555">
                <a:tc>
                  <a:txBody>
                    <a:bodyPr/>
                    <a:lstStyle/>
                    <a:p>
                      <a:pPr indent="0" algn="ctr">
                        <a:buNone/>
                      </a:pPr>
                      <a:r>
                        <a:rPr lang="zh-CN" sz="1400" b="0">
                          <a:solidFill>
                            <a:srgbClr val="646464"/>
                          </a:solidFill>
                          <a:latin typeface="Arial" panose="020B0604020202020204" pitchFamily="34" charset="0"/>
                          <a:ea typeface="微软雅黑" panose="020B0503020204020204" pitchFamily="34" charset="-122"/>
                        </a:rPr>
                        <a:t>累计净现金流量现值</a:t>
                      </a:r>
                      <a:endParaRPr lang="en-US" altLang="en-US" sz="1400" b="0">
                        <a:solidFill>
                          <a:srgbClr val="646464"/>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-100</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-57.61</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-66.69</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-44.11</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a:solidFill>
                            <a:srgbClr val="404040"/>
                          </a:solidFill>
                          <a:latin typeface="微软雅黑" panose="020B0503020204020204" pitchFamily="34" charset="-122"/>
                        </a:rPr>
                        <a:t>7.29</a:t>
                      </a:r>
                      <a:endParaRPr lang="en-US" altLang="en-US" sz="1400" b="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0" dirty="0">
                          <a:solidFill>
                            <a:srgbClr val="404040"/>
                          </a:solidFill>
                          <a:latin typeface="微软雅黑" panose="020B0503020204020204" pitchFamily="34" charset="-122"/>
                        </a:rPr>
                        <a:t>111.19</a:t>
                      </a:r>
                      <a:endParaRPr lang="en-US" altLang="en-US" sz="1400" b="0" dirty="0">
                        <a:solidFill>
                          <a:srgbClr val="404040"/>
                        </a:solidFill>
                        <a:latin typeface="微软雅黑" panose="020B0503020204020204" pitchFamily="34" charset="-122"/>
                      </a:endParaRPr>
                    </a:p>
                  </a:txBody>
                  <a:tcPr marL="12700" marR="12700" marT="12700" anchor="ctr">
                    <a:lnL w="12700" cap="flat" cmpd="sng">
                      <a:solidFill>
                        <a:srgbClr val="646464"/>
                      </a:solidFill>
                      <a:prstDash val="solid"/>
                      <a:headEnd type="none" w="med" len="med"/>
                      <a:tailEnd type="none" w="med" len="med"/>
                    </a:lnL>
                    <a:lnR w="12700" cap="flat" cmpd="sng">
                      <a:solidFill>
                        <a:srgbClr val="646464"/>
                      </a:solidFill>
                      <a:prstDash val="solid"/>
                      <a:headEnd type="none" w="med" len="med"/>
                      <a:tailEnd type="none" w="med" len="med"/>
                    </a:lnR>
                    <a:lnT w="12700" cap="flat" cmpd="sng">
                      <a:solidFill>
                        <a:srgbClr val="646464"/>
                      </a:solidFill>
                      <a:prstDash val="solid"/>
                      <a:headEnd type="none" w="med" len="med"/>
                      <a:tailEnd type="none" w="med" len="med"/>
                    </a:lnT>
                    <a:lnB w="12700" cap="flat" cmpd="sng">
                      <a:solidFill>
                        <a:srgbClr val="646464"/>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
        <p:nvSpPr>
          <p:cNvPr id="6" name="文本框 5"/>
          <p:cNvSpPr txBox="1"/>
          <p:nvPr/>
        </p:nvSpPr>
        <p:spPr>
          <a:xfrm>
            <a:off x="8789035" y="2202815"/>
            <a:ext cx="2776220" cy="2084070"/>
          </a:xfrm>
          <a:prstGeom prst="rect">
            <a:avLst/>
          </a:prstGeom>
          <a:noFill/>
        </p:spPr>
        <p:txBody>
          <a:bodyPr wrap="square" rtlCol="0">
            <a:spAutoFit/>
          </a:bodyPr>
          <a:lstStyle/>
          <a:p>
            <a:pPr marL="342900" marR="0" indent="-342900" defTabSz="914400" fontAlgn="auto">
              <a:lnSpc>
                <a:spcPct val="120000"/>
              </a:lnSpc>
              <a:spcBef>
                <a:spcPts val="0"/>
              </a:spcBef>
              <a:spcAft>
                <a:spcPts val="0"/>
              </a:spcAft>
              <a:buClrTx/>
              <a:buSzTx/>
              <a:buFont typeface="Arial" panose="020B0604020202020204" pitchFamily="34" charset="0"/>
              <a:buChar char="•"/>
              <a:defRPr/>
            </a:pPr>
            <a:r>
              <a:rPr lang="en-US" altLang="zh-CN" noProof="0" dirty="0">
                <a:solidFill>
                  <a:prstClr val="black">
                    <a:lumMod val="50000"/>
                  </a:prstClr>
                </a:solidFill>
                <a:latin typeface="微软雅黑" panose="020B0503020204020204" pitchFamily="34" charset="-122"/>
                <a:ea typeface="微软雅黑" panose="020B0503020204020204" pitchFamily="34" charset="-122"/>
                <a:cs typeface="+mn-ea"/>
                <a:sym typeface="+mn-lt"/>
              </a:rPr>
              <a:t>投资在</a:t>
            </a:r>
            <a:r>
              <a:rPr lang="zh-CN" altLang="en-US" noProof="0" dirty="0">
                <a:solidFill>
                  <a:prstClr val="black">
                    <a:lumMod val="50000"/>
                  </a:prstClr>
                </a:solidFill>
                <a:latin typeface="微软雅黑" panose="020B0503020204020204" pitchFamily="34" charset="-122"/>
                <a:ea typeface="微软雅黑" panose="020B0503020204020204" pitchFamily="34" charset="-122"/>
                <a:cs typeface="+mn-ea"/>
                <a:sym typeface="+mn-lt"/>
              </a:rPr>
              <a:t>四年</a:t>
            </a:r>
            <a:r>
              <a:rPr lang="en-US" altLang="zh-CN" noProof="0" dirty="0">
                <a:solidFill>
                  <a:prstClr val="black">
                    <a:lumMod val="50000"/>
                  </a:prstClr>
                </a:solidFill>
                <a:latin typeface="微软雅黑" panose="020B0503020204020204" pitchFamily="34" charset="-122"/>
                <a:ea typeface="微软雅黑" panose="020B0503020204020204" pitchFamily="34" charset="-122"/>
                <a:cs typeface="+mn-ea"/>
                <a:sym typeface="+mn-lt"/>
              </a:rPr>
              <a:t>以内便可实现盈亏平衡</a:t>
            </a:r>
          </a:p>
          <a:p>
            <a:pPr marL="342900" marR="0" indent="-342900" defTabSz="914400" fontAlgn="auto">
              <a:lnSpc>
                <a:spcPct val="120000"/>
              </a:lnSpc>
              <a:spcBef>
                <a:spcPts val="0"/>
              </a:spcBef>
              <a:spcAft>
                <a:spcPts val="0"/>
              </a:spcAft>
              <a:buClrTx/>
              <a:buSzTx/>
              <a:buFont typeface="Arial" panose="020B0604020202020204" pitchFamily="34" charset="0"/>
              <a:buChar char="•"/>
              <a:defRPr/>
            </a:pPr>
            <a:endParaRPr lang="en-US" altLang="zh-CN" noProof="0" dirty="0">
              <a:solidFill>
                <a:prstClr val="black">
                  <a:lumMod val="50000"/>
                </a:prstClr>
              </a:solidFill>
              <a:latin typeface="微软雅黑" panose="020B0503020204020204" pitchFamily="34" charset="-122"/>
              <a:ea typeface="微软雅黑" panose="020B0503020204020204" pitchFamily="34" charset="-122"/>
              <a:cs typeface="+mn-ea"/>
              <a:sym typeface="+mn-lt"/>
            </a:endParaRPr>
          </a:p>
          <a:p>
            <a:pPr marL="342900" marR="0" indent="-342900" defTabSz="914400" fontAlgn="auto">
              <a:lnSpc>
                <a:spcPct val="120000"/>
              </a:lnSpc>
              <a:spcBef>
                <a:spcPts val="0"/>
              </a:spcBef>
              <a:spcAft>
                <a:spcPts val="0"/>
              </a:spcAft>
              <a:buClrTx/>
              <a:buSzTx/>
              <a:buFont typeface="Arial" panose="020B0604020202020204" pitchFamily="34" charset="0"/>
              <a:buChar char="•"/>
              <a:defRPr/>
            </a:pPr>
            <a:r>
              <a:rPr lang="en-US" altLang="zh-CN" noProof="0" dirty="0">
                <a:solidFill>
                  <a:prstClr val="black">
                    <a:lumMod val="50000"/>
                  </a:prstClr>
                </a:solidFill>
                <a:latin typeface="微软雅黑" panose="020B0503020204020204" pitchFamily="34" charset="-122"/>
                <a:ea typeface="微软雅黑" panose="020B0503020204020204" pitchFamily="34" charset="-122"/>
                <a:cs typeface="+mn-ea"/>
                <a:sym typeface="+mn-lt"/>
              </a:rPr>
              <a:t>NPV远大于0，表明预测期内公司可以产生可观的正向现金流</a:t>
            </a:r>
            <a:endParaRPr kumimoji="0" lang="zh-CN" altLang="en-US" b="0" i="0" kern="1200" cap="none" spc="0" normalizeH="0" baseline="0" noProof="0" dirty="0">
              <a:solidFill>
                <a:prstClr val="black">
                  <a:lumMod val="50000"/>
                </a:prstClr>
              </a:solidFill>
              <a:latin typeface="微软雅黑" panose="020B0503020204020204" pitchFamily="34" charset="-122"/>
              <a:ea typeface="微软雅黑" panose="020B0503020204020204" pitchFamily="34" charset="-122"/>
              <a:cs typeface="+mn-ea"/>
              <a:sym typeface="+mn-lt"/>
            </a:endParaRPr>
          </a:p>
        </p:txBody>
      </p:sp>
      <p:sp>
        <p:nvSpPr>
          <p:cNvPr id="2" name="TextBox 8"/>
          <p:cNvSpPr txBox="1"/>
          <p:nvPr/>
        </p:nvSpPr>
        <p:spPr>
          <a:xfrm>
            <a:off x="1167357" y="299093"/>
            <a:ext cx="5747155"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财务与内部管理</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投资收益分析</a:t>
            </a:r>
          </a:p>
        </p:txBody>
      </p:sp>
      <p:pic>
        <p:nvPicPr>
          <p:cNvPr id="8" name="图片 7">
            <a:extLst>
              <a:ext uri="{FF2B5EF4-FFF2-40B4-BE49-F238E27FC236}">
                <a16:creationId xmlns:a16="http://schemas.microsoft.com/office/drawing/2014/main" id="{4CC4AFD0-F7F0-4A41-97F1-B0B871B25B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1531" y="1157602"/>
            <a:ext cx="671227" cy="6712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6352540" y="3276600"/>
            <a:ext cx="2730500" cy="1415772"/>
          </a:xfrm>
          <a:prstGeom prst="rect">
            <a:avLst/>
          </a:prstGeom>
          <a:noFill/>
        </p:spPr>
        <p:txBody>
          <a:bodyPr wrap="square" rtlCol="0">
            <a:spAutoFit/>
          </a:bodyPr>
          <a:lstStyle/>
          <a:p>
            <a:pPr indent="0" algn="ctr">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冯泊涓</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indent="0">
              <a:buFont typeface="Arial" panose="020B0604020202020204" pitchFamily="34" charset="0"/>
              <a:buNone/>
            </a:pPr>
            <a:r>
              <a:rPr lang="zh-CN" sz="1400" dirty="0">
                <a:latin typeface="微软雅黑" panose="020B0503020204020204" pitchFamily="34" charset="-122"/>
                <a:ea typeface="微软雅黑" panose="020B0503020204020204" pitchFamily="34" charset="-122"/>
                <a:cs typeface="微软雅黑" panose="020B0503020204020204" pitchFamily="34" charset="-122"/>
              </a:rPr>
              <a:t>软件工程专业，</a:t>
            </a:r>
            <a:r>
              <a:rPr sz="1400" dirty="0" err="1">
                <a:latin typeface="微软雅黑" panose="020B0503020204020204" pitchFamily="34" charset="-122"/>
                <a:ea typeface="微软雅黑" panose="020B0503020204020204" pitchFamily="34" charset="-122"/>
                <a:cs typeface="微软雅黑" panose="020B0503020204020204" pitchFamily="34" charset="-122"/>
              </a:rPr>
              <a:t>精通java，python，c</a:t>
            </a:r>
            <a:r>
              <a:rPr sz="1400" dirty="0">
                <a:latin typeface="微软雅黑" panose="020B0503020204020204" pitchFamily="34" charset="-122"/>
                <a:ea typeface="微软雅黑" panose="020B0503020204020204" pitchFamily="34" charset="-122"/>
                <a:cs typeface="微软雅黑" panose="020B0503020204020204" pitchFamily="34" charset="-122"/>
              </a:rPr>
              <a:t>++等</a:t>
            </a:r>
            <a:r>
              <a:rPr lang="zh-CN" sz="1400" dirty="0">
                <a:latin typeface="微软雅黑" panose="020B0503020204020204" pitchFamily="34" charset="-122"/>
                <a:ea typeface="微软雅黑" panose="020B0503020204020204" pitchFamily="34" charset="-122"/>
                <a:cs typeface="微软雅黑" panose="020B0503020204020204" pitchFamily="34" charset="-122"/>
              </a:rPr>
              <a:t>；</a:t>
            </a:r>
            <a:r>
              <a:rPr sz="1400" dirty="0" err="1">
                <a:latin typeface="微软雅黑" panose="020B0503020204020204" pitchFamily="34" charset="-122"/>
                <a:ea typeface="微软雅黑" panose="020B0503020204020204" pitchFamily="34" charset="-122"/>
                <a:cs typeface="微软雅黑" panose="020B0503020204020204" pitchFamily="34" charset="-122"/>
              </a:rPr>
              <a:t>曾参与线上酒店管理系统、多人协作创意平台Writogether</a:t>
            </a:r>
            <a:r>
              <a:rPr sz="1400" dirty="0">
                <a:latin typeface="微软雅黑" panose="020B0503020204020204" pitchFamily="34" charset="-122"/>
                <a:ea typeface="微软雅黑" panose="020B0503020204020204" pitchFamily="34" charset="-122"/>
                <a:cs typeface="微软雅黑" panose="020B0503020204020204" pitchFamily="34" charset="-122"/>
              </a:rPr>
              <a:t> </a:t>
            </a:r>
            <a:r>
              <a:rPr sz="1400" dirty="0" err="1">
                <a:latin typeface="微软雅黑" panose="020B0503020204020204" pitchFamily="34" charset="-122"/>
                <a:ea typeface="微软雅黑" panose="020B0503020204020204" pitchFamily="34" charset="-122"/>
                <a:cs typeface="微软雅黑" panose="020B0503020204020204" pitchFamily="34" charset="-122"/>
              </a:rPr>
              <a:t>等多个项目的策划与开发</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4294967295"/>
          </p:nvPr>
        </p:nvSpPr>
        <p:spPr>
          <a:xfrm>
            <a:off x="9448800" y="6396038"/>
            <a:ext cx="2743200" cy="365125"/>
          </a:xfrm>
        </p:spPr>
        <p:txBody>
          <a:bodyPr/>
          <a:lstStyle/>
          <a:p>
            <a:fld id="{4C08AC1F-CD8D-497D-9859-AB6A0353CDB5}" type="slidenum">
              <a:rPr lang="zh-CN" altLang="en-US" smtClean="0"/>
              <a:t>19</a:t>
            </a:fld>
            <a:endParaRPr lang="zh-CN" altLang="en-US"/>
          </a:p>
        </p:txBody>
      </p:sp>
      <p:sp>
        <p:nvSpPr>
          <p:cNvPr id="5" name="TextBox 8"/>
          <p:cNvSpPr txBox="1"/>
          <p:nvPr/>
        </p:nvSpPr>
        <p:spPr>
          <a:xfrm>
            <a:off x="826382" y="307340"/>
            <a:ext cx="5747155" cy="307340"/>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财务与内部管理</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团队介绍</a:t>
            </a:r>
          </a:p>
        </p:txBody>
      </p:sp>
      <p:pic>
        <p:nvPicPr>
          <p:cNvPr id="10" name="图片 9" descr="B~Q0WL7RWJQ}1@BH]99K@MT"/>
          <p:cNvPicPr>
            <a:picLocks noChangeAspect="1"/>
          </p:cNvPicPr>
          <p:nvPr>
            <p:custDataLst>
              <p:tags r:id="rId1"/>
            </p:custDataLst>
          </p:nvPr>
        </p:nvPicPr>
        <p:blipFill>
          <a:blip r:embed="rId4"/>
          <a:stretch>
            <a:fillRect/>
          </a:stretch>
        </p:blipFill>
        <p:spPr>
          <a:xfrm>
            <a:off x="6653152" y="1049247"/>
            <a:ext cx="2129276" cy="2057400"/>
          </a:xfrm>
          <a:prstGeom prst="rect">
            <a:avLst/>
          </a:prstGeom>
        </p:spPr>
      </p:pic>
      <p:pic>
        <p:nvPicPr>
          <p:cNvPr id="17" name="图片 16"/>
          <p:cNvPicPr>
            <a:picLocks noChangeAspect="1"/>
          </p:cNvPicPr>
          <p:nvPr/>
        </p:nvPicPr>
        <p:blipFill>
          <a:blip r:embed="rId5"/>
          <a:stretch>
            <a:fillRect/>
          </a:stretch>
        </p:blipFill>
        <p:spPr>
          <a:xfrm>
            <a:off x="1061948" y="1231900"/>
            <a:ext cx="1455820" cy="1908175"/>
          </a:xfrm>
          <a:prstGeom prst="rect">
            <a:avLst/>
          </a:prstGeom>
        </p:spPr>
      </p:pic>
      <p:pic>
        <p:nvPicPr>
          <p:cNvPr id="22" name="图片 21" descr="6E801535484E287CB24110738138A640"/>
          <p:cNvPicPr>
            <a:picLocks noChangeAspect="1"/>
          </p:cNvPicPr>
          <p:nvPr/>
        </p:nvPicPr>
        <p:blipFill>
          <a:blip r:embed="rId6"/>
          <a:srcRect t="7694" r="922"/>
          <a:stretch>
            <a:fillRect/>
          </a:stretch>
        </p:blipFill>
        <p:spPr>
          <a:xfrm>
            <a:off x="3766635" y="1151255"/>
            <a:ext cx="1702741" cy="1988820"/>
          </a:xfrm>
          <a:prstGeom prst="rect">
            <a:avLst/>
          </a:prstGeom>
        </p:spPr>
      </p:pic>
      <p:sp>
        <p:nvSpPr>
          <p:cNvPr id="30" name="文本框 29"/>
          <p:cNvSpPr txBox="1"/>
          <p:nvPr/>
        </p:nvSpPr>
        <p:spPr>
          <a:xfrm>
            <a:off x="3335940" y="3237151"/>
            <a:ext cx="2564130" cy="1846659"/>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王灿</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sz="1400" dirty="0">
                <a:latin typeface="微软雅黑" panose="020B0503020204020204" pitchFamily="34" charset="-122"/>
                <a:ea typeface="微软雅黑" panose="020B0503020204020204" pitchFamily="34" charset="-122"/>
                <a:cs typeface="微软雅黑" panose="020B0503020204020204" pitchFamily="34" charset="-122"/>
              </a:rPr>
              <a:t>企业管理硕士在读，拥有三段创业经历，带队获得三次国家级金奖；曾在怡安翰威特咨询、德勤咨询实习；曾参与两项教育部国家级课题，在JMS上分别以一作、二作发表论文</a:t>
            </a:r>
          </a:p>
          <a:p>
            <a:pPr indent="0">
              <a:buFont typeface="Arial" panose="020B0604020202020204" pitchFamily="34" charset="0"/>
              <a:buNone/>
            </a:pPr>
            <a:endParaRPr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31"/>
          <p:cNvSpPr txBox="1"/>
          <p:nvPr/>
        </p:nvSpPr>
        <p:spPr>
          <a:xfrm>
            <a:off x="689610" y="3276600"/>
            <a:ext cx="2294255" cy="141577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唐凌毅</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400" dirty="0">
                <a:latin typeface="微软雅黑" panose="020B0503020204020204" pitchFamily="34" charset="-122"/>
                <a:ea typeface="微软雅黑" panose="020B0503020204020204" pitchFamily="34" charset="-122"/>
                <a:cs typeface="微软雅黑" panose="020B0503020204020204" pitchFamily="34" charset="-122"/>
              </a:rPr>
              <a:t>市场营销专业，曾实习于华润置地华北大区营销管理部暑期实习生，前程无忧南京校园招聘部助理，担任商学院教授科研助理</a:t>
            </a:r>
          </a:p>
        </p:txBody>
      </p:sp>
      <p:sp>
        <p:nvSpPr>
          <p:cNvPr id="33" name="文本框 32"/>
          <p:cNvSpPr txBox="1"/>
          <p:nvPr/>
        </p:nvSpPr>
        <p:spPr>
          <a:xfrm>
            <a:off x="9231630" y="3276600"/>
            <a:ext cx="2731135" cy="1631216"/>
          </a:xfrm>
          <a:prstGeom prst="rect">
            <a:avLst/>
          </a:prstGeom>
          <a:noFill/>
        </p:spPr>
        <p:txBody>
          <a:bodyPr wrap="square" rtlCol="0" anchor="t">
            <a:spAutoFit/>
          </a:bodyPr>
          <a:lstStyle/>
          <a:p>
            <a:pPr algn="ctr"/>
            <a:r>
              <a:rPr lang="zh-CN" altLang="en-US" sz="1600" b="1" dirty="0">
                <a:solidFill>
                  <a:schemeClr val="tx1">
                    <a:lumMod val="50000"/>
                  </a:schemeClr>
                </a:solidFill>
                <a:latin typeface="微软雅黑" panose="020B0503020204020204" pitchFamily="34" charset="-122"/>
                <a:ea typeface="微软雅黑" panose="020B0503020204020204" pitchFamily="34" charset="-122"/>
                <a:cs typeface="+mn-ea"/>
                <a:sym typeface="+mn-lt"/>
              </a:rPr>
              <a:t>庄曜泽</a:t>
            </a:r>
            <a:endParaRPr lang="en-US" altLang="zh-CN" sz="1600" b="1" dirty="0">
              <a:solidFill>
                <a:schemeClr val="tx1">
                  <a:lumMod val="50000"/>
                </a:schemeClr>
              </a:solidFill>
              <a:latin typeface="微软雅黑" panose="020B0503020204020204" pitchFamily="34" charset="-122"/>
              <a:ea typeface="微软雅黑" panose="020B0503020204020204" pitchFamily="34" charset="-122"/>
              <a:cs typeface="+mn-ea"/>
              <a:sym typeface="+mn-lt"/>
            </a:endParaRPr>
          </a:p>
          <a:p>
            <a:pPr algn="l"/>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mn-ea"/>
                <a:sym typeface="+mn-lt"/>
              </a:rPr>
              <a:t>财务管理专业，曾获校级优秀学生、83经济学奖学金等荣誉；担任商学院教授科研助理，并在浙商证券研究所银行组实习；目前上财MPAcc已预录取</a:t>
            </a:r>
          </a:p>
          <a:p>
            <a:endParaRPr lang="zh-CN" altLang="en-US" sz="1400" dirty="0">
              <a:solidFill>
                <a:schemeClr val="tx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p:nvSpPr>
        <p:spPr>
          <a:xfrm>
            <a:off x="3449955" y="5102860"/>
            <a:ext cx="5998845" cy="1476375"/>
          </a:xfrm>
          <a:prstGeom prst="rect">
            <a:avLst/>
          </a:prstGeom>
          <a:noFill/>
        </p:spPr>
        <p:txBody>
          <a:bodyPr wrap="square" rtlCol="0" anchor="t">
            <a:spAutoFit/>
          </a:bodyPr>
          <a:lstStyle/>
          <a:p>
            <a:pPr marL="285750" indent="-285750" algn="l">
              <a:buFont typeface="Arial" panose="020B0604020202020204" pitchFamily="34" charset="0"/>
              <a:buChar char="•"/>
            </a:pPr>
            <a:r>
              <a:rPr lang="zh-CN" altLang="en-US" dirty="0">
                <a:solidFill>
                  <a:schemeClr val="tx1">
                    <a:lumMod val="50000"/>
                  </a:schemeClr>
                </a:solidFill>
                <a:latin typeface="微软雅黑" panose="020B0503020204020204" pitchFamily="34" charset="-122"/>
                <a:ea typeface="微软雅黑" panose="020B0503020204020204" pitchFamily="34" charset="-122"/>
                <a:cs typeface="+mn-ea"/>
                <a:sym typeface="+mn-lt"/>
              </a:rPr>
              <a:t>企业管理博士，商院副院长</a:t>
            </a:r>
          </a:p>
          <a:p>
            <a:pPr marL="285750" indent="-285750" algn="l">
              <a:buFont typeface="Arial" panose="020B0604020202020204" pitchFamily="34" charset="0"/>
              <a:buChar char="•"/>
            </a:pPr>
            <a:r>
              <a:rPr lang="zh-CN" altLang="en-US" dirty="0">
                <a:solidFill>
                  <a:schemeClr val="tx1">
                    <a:lumMod val="50000"/>
                  </a:schemeClr>
                </a:solidFill>
                <a:latin typeface="微软雅黑" panose="020B0503020204020204" pitchFamily="34" charset="-122"/>
                <a:ea typeface="微软雅黑" panose="020B0503020204020204" pitchFamily="34" charset="-122"/>
                <a:cs typeface="+mn-ea"/>
                <a:sym typeface="+mn-lt"/>
              </a:rPr>
              <a:t>主持/参与政府/企业科研课题十余项：其中主持国家自然科学基金项目一项；作为主要人员参与国家自然科学基金项目两项，国家社科基金重点项目1项</a:t>
            </a:r>
          </a:p>
          <a:p>
            <a:pPr marL="285750" indent="-285750" algn="l">
              <a:buFont typeface="Arial" panose="020B0604020202020204" pitchFamily="34" charset="0"/>
              <a:buChar char="•"/>
            </a:pPr>
            <a:endParaRPr lang="zh-CN" altLang="en-US" dirty="0">
              <a:solidFill>
                <a:schemeClr val="tx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38" name="图片 37" descr="庄神更新版"/>
          <p:cNvPicPr>
            <a:picLocks noChangeAspect="1"/>
          </p:cNvPicPr>
          <p:nvPr/>
        </p:nvPicPr>
        <p:blipFill>
          <a:blip r:embed="rId7"/>
          <a:stretch>
            <a:fillRect/>
          </a:stretch>
        </p:blipFill>
        <p:spPr>
          <a:xfrm>
            <a:off x="9844158" y="1151255"/>
            <a:ext cx="1506077" cy="1988820"/>
          </a:xfrm>
          <a:prstGeom prst="rect">
            <a:avLst/>
          </a:prstGeom>
        </p:spPr>
      </p:pic>
      <p:sp>
        <p:nvSpPr>
          <p:cNvPr id="39" name="文本框 38"/>
          <p:cNvSpPr txBox="1"/>
          <p:nvPr/>
        </p:nvSpPr>
        <p:spPr>
          <a:xfrm>
            <a:off x="2722245" y="5102860"/>
            <a:ext cx="425450" cy="1260475"/>
          </a:xfrm>
          <a:prstGeom prst="rect">
            <a:avLst/>
          </a:prstGeom>
          <a:noFill/>
        </p:spPr>
        <p:txBody>
          <a:bodyPr wrap="none" rtlCol="0">
            <a:spAutoFit/>
          </a:bodyPr>
          <a:lstStyle/>
          <a:p>
            <a:r>
              <a:rPr lang="zh-CN" altLang="en-US" sz="1900" b="1">
                <a:solidFill>
                  <a:srgbClr val="44546A"/>
                </a:solidFill>
                <a:latin typeface="黑体" panose="02010609060101010101" pitchFamily="49" charset="-122"/>
                <a:ea typeface="黑体" panose="02010609060101010101" pitchFamily="49" charset="-122"/>
              </a:rPr>
              <a:t>指</a:t>
            </a:r>
          </a:p>
          <a:p>
            <a:r>
              <a:rPr lang="zh-CN" altLang="en-US" sz="1900" b="1">
                <a:solidFill>
                  <a:srgbClr val="44546A"/>
                </a:solidFill>
                <a:latin typeface="黑体" panose="02010609060101010101" pitchFamily="49" charset="-122"/>
                <a:ea typeface="黑体" panose="02010609060101010101" pitchFamily="49" charset="-122"/>
              </a:rPr>
              <a:t>导</a:t>
            </a:r>
          </a:p>
          <a:p>
            <a:r>
              <a:rPr lang="zh-CN" altLang="en-US" sz="1900" b="1">
                <a:solidFill>
                  <a:srgbClr val="44546A"/>
                </a:solidFill>
                <a:latin typeface="黑体" panose="02010609060101010101" pitchFamily="49" charset="-122"/>
                <a:ea typeface="黑体" panose="02010609060101010101" pitchFamily="49" charset="-122"/>
              </a:rPr>
              <a:t>老</a:t>
            </a:r>
          </a:p>
          <a:p>
            <a:r>
              <a:rPr lang="zh-CN" altLang="en-US" sz="1900" b="1">
                <a:solidFill>
                  <a:srgbClr val="44546A"/>
                </a:solidFill>
                <a:latin typeface="黑体" panose="02010609060101010101" pitchFamily="49" charset="-122"/>
                <a:ea typeface="黑体" panose="02010609060101010101" pitchFamily="49" charset="-122"/>
              </a:rPr>
              <a:t>师</a:t>
            </a:r>
          </a:p>
        </p:txBody>
      </p:sp>
      <p:cxnSp>
        <p:nvCxnSpPr>
          <p:cNvPr id="40" name="直接连接符 39"/>
          <p:cNvCxnSpPr/>
          <p:nvPr/>
        </p:nvCxnSpPr>
        <p:spPr>
          <a:xfrm flipH="1">
            <a:off x="3293745" y="5102860"/>
            <a:ext cx="9525" cy="133159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custDataLst>
              <p:tags r:id="rId2"/>
            </p:custDataLst>
          </p:nvPr>
        </p:nvSpPr>
        <p:spPr>
          <a:xfrm>
            <a:off x="9038133" y="1274650"/>
            <a:ext cx="1670540" cy="1670541"/>
          </a:xfrm>
          <a:prstGeom prst="ellipse">
            <a:avLst/>
          </a:prstGeom>
          <a:blipFill rotWithShape="1">
            <a:blip r:embed="rId55" cstate="email"/>
            <a:srcRect/>
            <a:stretch>
              <a:fillRect t="97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custDataLst>
              <p:tags r:id="rId3"/>
            </p:custDataLst>
          </p:nvPr>
        </p:nvSpPr>
        <p:spPr>
          <a:xfrm>
            <a:off x="5260095" y="1247345"/>
            <a:ext cx="1670540" cy="1670541"/>
          </a:xfrm>
          <a:prstGeom prst="ellipse">
            <a:avLst/>
          </a:prstGeom>
          <a:blipFill rotWithShape="1">
            <a:blip r:embed="rId56" cstate="email"/>
            <a:srcRect/>
            <a:stretch>
              <a:fillRect t="97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custDataLst>
              <p:tags r:id="rId4"/>
            </p:custDataLst>
          </p:nvPr>
        </p:nvSpPr>
        <p:spPr>
          <a:xfrm>
            <a:off x="1598261" y="1234010"/>
            <a:ext cx="1670540" cy="1670541"/>
          </a:xfrm>
          <a:prstGeom prst="ellipse">
            <a:avLst/>
          </a:prstGeom>
          <a:blipFill rotWithShape="1">
            <a:blip r:embed="rId57" cstate="email"/>
            <a:srcRect/>
            <a:stretch>
              <a:fillRect t="97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椭圆 1"/>
          <p:cNvSpPr/>
          <p:nvPr>
            <p:custDataLst>
              <p:tags r:id="rId5"/>
            </p:custDataLst>
          </p:nvPr>
        </p:nvSpPr>
        <p:spPr>
          <a:xfrm>
            <a:off x="2164853" y="934217"/>
            <a:ext cx="510686" cy="510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custDataLst>
              <p:tags r:id="rId6"/>
            </p:custDataLst>
          </p:nvPr>
        </p:nvSpPr>
        <p:spPr>
          <a:xfrm>
            <a:off x="5840022" y="966602"/>
            <a:ext cx="510686" cy="510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椭圆 29"/>
          <p:cNvSpPr/>
          <p:nvPr>
            <p:custDataLst>
              <p:tags r:id="rId7"/>
            </p:custDataLst>
          </p:nvPr>
        </p:nvSpPr>
        <p:spPr>
          <a:xfrm>
            <a:off x="9527890" y="983112"/>
            <a:ext cx="510686" cy="5106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custDataLst>
              <p:tags r:id="rId8"/>
            </p:custDataLst>
          </p:nvPr>
        </p:nvSpPr>
        <p:spPr>
          <a:xfrm>
            <a:off x="560704" y="3549820"/>
            <a:ext cx="3495464" cy="1488868"/>
          </a:xfrm>
          <a:prstGeom prst="rect">
            <a:avLst/>
          </a:prstGeom>
          <a:noFill/>
          <a:ln>
            <a:noFill/>
          </a:ln>
        </p:spPr>
        <p:txBody>
          <a:bodyPr wrap="square" lIns="91440" tIns="0" rIns="91440" bIns="45720" anchor="t" anchorCtr="0">
            <a:noAutofit/>
          </a:bodyPr>
          <a:lstStyle/>
          <a:p>
            <a:pPr marL="342900" lvl="0" indent="-342900" algn="l" fontAlgn="auto">
              <a:lnSpc>
                <a:spcPct val="120000"/>
              </a:lnSpc>
              <a:spcBef>
                <a:spcPts val="0"/>
              </a:spcBef>
              <a:spcAft>
                <a:spcPts val="0"/>
              </a:spcAft>
              <a:buSzPct val="100000"/>
              <a:buFont typeface="Arial" panose="020B0604020202020204" pitchFamily="34" charset="0"/>
              <a:buChar char="•"/>
            </a:pPr>
            <a:r>
              <a:rPr lang="zh-CN" altLang="en-US" spc="150">
                <a:solidFill>
                  <a:schemeClr val="tx1"/>
                </a:solidFill>
                <a:latin typeface="Arial" panose="020B0604020202020204" pitchFamily="34" charset="0"/>
                <a:ea typeface="微软雅黑" panose="020B0503020204020204" pitchFamily="34" charset="-122"/>
              </a:rPr>
              <a:t>党的十九届四中全会进一步指出，要加强社区治理体系建设，推进我国基层治理体系和治理能力的现代化</a:t>
            </a:r>
          </a:p>
        </p:txBody>
      </p:sp>
      <p:sp>
        <p:nvSpPr>
          <p:cNvPr id="7" name="矩形 6"/>
          <p:cNvSpPr/>
          <p:nvPr>
            <p:custDataLst>
              <p:tags r:id="rId9"/>
            </p:custDataLst>
          </p:nvPr>
        </p:nvSpPr>
        <p:spPr>
          <a:xfrm>
            <a:off x="704214" y="2944850"/>
            <a:ext cx="3495464" cy="446763"/>
          </a:xfrm>
          <a:prstGeom prst="rect">
            <a:avLst/>
          </a:prstGeom>
        </p:spPr>
        <p:txBody>
          <a:bodyPr wrap="square" bIns="0" anchor="b" anchorCtr="0">
            <a:normAutofit/>
          </a:bodyPr>
          <a:lstStyle/>
          <a:p>
            <a:pPr marL="0" lvl="0" indent="0" algn="ctr" fontAlgn="auto">
              <a:lnSpc>
                <a:spcPct val="120000"/>
              </a:lnSpc>
              <a:spcBef>
                <a:spcPts val="0"/>
              </a:spcBef>
              <a:spcAft>
                <a:spcPts val="0"/>
              </a:spcAft>
              <a:buSzPct val="100000"/>
              <a:buNone/>
            </a:pPr>
            <a:r>
              <a:rPr lang="zh-CN" altLang="en-US" sz="2000" b="1" spc="300">
                <a:solidFill>
                  <a:schemeClr val="tx1"/>
                </a:solidFill>
                <a:latin typeface="Arial" panose="020B0604020202020204" pitchFamily="34" charset="0"/>
                <a:ea typeface="微软雅黑" panose="020B0503020204020204" pitchFamily="34" charset="-122"/>
              </a:rPr>
              <a:t>国家层面</a:t>
            </a:r>
          </a:p>
        </p:txBody>
      </p:sp>
      <p:sp>
        <p:nvSpPr>
          <p:cNvPr id="23" name="文本框 22"/>
          <p:cNvSpPr txBox="1"/>
          <p:nvPr>
            <p:custDataLst>
              <p:tags r:id="rId10"/>
            </p:custDataLst>
          </p:nvPr>
        </p:nvSpPr>
        <p:spPr>
          <a:xfrm>
            <a:off x="4212590" y="3515995"/>
            <a:ext cx="3822700" cy="1489075"/>
          </a:xfrm>
          <a:prstGeom prst="rect">
            <a:avLst/>
          </a:prstGeom>
          <a:noFill/>
          <a:ln>
            <a:noFill/>
          </a:ln>
        </p:spPr>
        <p:txBody>
          <a:bodyPr wrap="square" lIns="91440" tIns="0" rIns="91440" bIns="45720" anchor="t" anchorCtr="0">
            <a:noAutofit/>
          </a:bodyPr>
          <a:lstStyle/>
          <a:p>
            <a:pPr marL="0" lvl="0" indent="-285750" algn="l" fontAlgn="ctr">
              <a:lnSpc>
                <a:spcPct val="130000"/>
              </a:lnSpc>
              <a:spcBef>
                <a:spcPts val="1000"/>
              </a:spcBef>
              <a:spcAft>
                <a:spcPts val="0"/>
              </a:spcAft>
              <a:buSzPct val="100000"/>
              <a:buFont typeface="Arial" panose="020B0604020202020204" pitchFamily="34" charset="0"/>
              <a:buChar char="•"/>
            </a:pPr>
            <a:r>
              <a:rPr lang="zh-CN" altLang="en-US" spc="150">
                <a:solidFill>
                  <a:schemeClr val="tx1"/>
                </a:solidFill>
                <a:latin typeface="Arial" panose="020B0604020202020204" pitchFamily="34" charset="0"/>
                <a:ea typeface="微软雅黑" panose="020B0503020204020204" pitchFamily="34" charset="-122"/>
              </a:rPr>
              <a:t>社区服务体系的缺位与社区冷漠症</a:t>
            </a:r>
          </a:p>
          <a:p>
            <a:pPr marL="0" lvl="0" indent="-285750" algn="l" fontAlgn="ctr">
              <a:lnSpc>
                <a:spcPct val="130000"/>
              </a:lnSpc>
              <a:spcBef>
                <a:spcPts val="1000"/>
              </a:spcBef>
              <a:spcAft>
                <a:spcPts val="0"/>
              </a:spcAft>
              <a:buSzPct val="100000"/>
              <a:buFont typeface="Arial" panose="020B0604020202020204" pitchFamily="34" charset="0"/>
              <a:buChar char="•"/>
            </a:pPr>
            <a:r>
              <a:rPr lang="zh-CN" altLang="en-US" spc="150">
                <a:solidFill>
                  <a:schemeClr val="tx1"/>
                </a:solidFill>
                <a:latin typeface="Arial" panose="020B0604020202020204" pitchFamily="34" charset="0"/>
                <a:ea typeface="微软雅黑" panose="020B0503020204020204" pitchFamily="34" charset="-122"/>
              </a:rPr>
              <a:t>青年比例的维持与中老年人口的增长</a:t>
            </a:r>
          </a:p>
        </p:txBody>
      </p:sp>
      <p:sp>
        <p:nvSpPr>
          <p:cNvPr id="24" name="矩形 23"/>
          <p:cNvSpPr/>
          <p:nvPr>
            <p:custDataLst>
              <p:tags r:id="rId11"/>
            </p:custDataLst>
          </p:nvPr>
        </p:nvSpPr>
        <p:spPr>
          <a:xfrm>
            <a:off x="4437802" y="2944850"/>
            <a:ext cx="3495464" cy="446763"/>
          </a:xfrm>
          <a:prstGeom prst="rect">
            <a:avLst/>
          </a:prstGeom>
        </p:spPr>
        <p:txBody>
          <a:bodyPr wrap="square" bIns="0" anchor="b" anchorCtr="0">
            <a:normAutofit/>
          </a:bodyPr>
          <a:lstStyle/>
          <a:p>
            <a:pPr marL="0" lvl="0" indent="0" algn="ctr" fontAlgn="auto">
              <a:lnSpc>
                <a:spcPct val="120000"/>
              </a:lnSpc>
              <a:spcBef>
                <a:spcPts val="0"/>
              </a:spcBef>
              <a:spcAft>
                <a:spcPts val="0"/>
              </a:spcAft>
              <a:buSzPct val="100000"/>
              <a:buNone/>
            </a:pPr>
            <a:r>
              <a:rPr lang="zh-CN" altLang="en-US" sz="2000" b="1" spc="300">
                <a:solidFill>
                  <a:schemeClr val="tx1"/>
                </a:solidFill>
                <a:latin typeface="Arial" panose="020B0604020202020204" pitchFamily="34" charset="0"/>
                <a:ea typeface="微软雅黑" panose="020B0503020204020204" pitchFamily="34" charset="-122"/>
              </a:rPr>
              <a:t>社会层面</a:t>
            </a:r>
          </a:p>
        </p:txBody>
      </p:sp>
      <p:sp>
        <p:nvSpPr>
          <p:cNvPr id="26" name="文本框 25"/>
          <p:cNvSpPr txBox="1"/>
          <p:nvPr>
            <p:custDataLst>
              <p:tags r:id="rId12"/>
            </p:custDataLst>
          </p:nvPr>
        </p:nvSpPr>
        <p:spPr>
          <a:xfrm>
            <a:off x="8040370" y="3575050"/>
            <a:ext cx="3768725" cy="1489075"/>
          </a:xfrm>
          <a:prstGeom prst="rect">
            <a:avLst/>
          </a:prstGeom>
          <a:noFill/>
          <a:ln>
            <a:noFill/>
          </a:ln>
        </p:spPr>
        <p:txBody>
          <a:bodyPr wrap="square" lIns="91440" tIns="0" rIns="91440" bIns="45720" anchor="t" anchorCtr="0">
            <a:noAutofit/>
          </a:bodyPr>
          <a:lstStyle/>
          <a:p>
            <a:pPr marL="0" lvl="0" indent="-285750" algn="l" fontAlgn="ctr">
              <a:lnSpc>
                <a:spcPct val="130000"/>
              </a:lnSpc>
              <a:spcBef>
                <a:spcPts val="1000"/>
              </a:spcBef>
              <a:spcAft>
                <a:spcPts val="0"/>
              </a:spcAft>
              <a:buSzPct val="100000"/>
              <a:buFont typeface="Arial" panose="020B0604020202020204" pitchFamily="34" charset="0"/>
              <a:buChar char="•"/>
            </a:pPr>
            <a:r>
              <a:rPr lang="zh-CN" altLang="en-US" spc="150">
                <a:solidFill>
                  <a:schemeClr val="tx1"/>
                </a:solidFill>
                <a:latin typeface="Arial" panose="020B0604020202020204" pitchFamily="34" charset="0"/>
                <a:ea typeface="微软雅黑" panose="020B0503020204020204" pitchFamily="34" charset="-122"/>
              </a:rPr>
              <a:t>工薪阶层兼顾工作，照顾小孩和老人</a:t>
            </a:r>
          </a:p>
          <a:p>
            <a:pPr marL="0" lvl="0" indent="-285750" algn="l" fontAlgn="ctr">
              <a:lnSpc>
                <a:spcPct val="130000"/>
              </a:lnSpc>
              <a:spcBef>
                <a:spcPts val="1000"/>
              </a:spcBef>
              <a:spcAft>
                <a:spcPts val="0"/>
              </a:spcAft>
              <a:buSzPct val="100000"/>
              <a:buFont typeface="Arial" panose="020B0604020202020204" pitchFamily="34" charset="0"/>
              <a:buChar char="•"/>
            </a:pPr>
            <a:r>
              <a:rPr lang="zh-CN" altLang="en-US" spc="150">
                <a:solidFill>
                  <a:schemeClr val="tx1"/>
                </a:solidFill>
                <a:latin typeface="Arial" panose="020B0604020202020204" pitchFamily="34" charset="0"/>
                <a:ea typeface="微软雅黑" panose="020B0503020204020204" pitchFamily="34" charset="-122"/>
              </a:rPr>
              <a:t>空巢老人在经济供养、生活照料和精神慰藉三个方面极为缺乏</a:t>
            </a:r>
          </a:p>
        </p:txBody>
      </p:sp>
      <p:sp>
        <p:nvSpPr>
          <p:cNvPr id="27" name="矩形 26"/>
          <p:cNvSpPr/>
          <p:nvPr>
            <p:custDataLst>
              <p:tags r:id="rId13"/>
            </p:custDataLst>
          </p:nvPr>
        </p:nvSpPr>
        <p:spPr>
          <a:xfrm>
            <a:off x="8035501" y="2944850"/>
            <a:ext cx="3495464" cy="446763"/>
          </a:xfrm>
          <a:prstGeom prst="rect">
            <a:avLst/>
          </a:prstGeom>
        </p:spPr>
        <p:txBody>
          <a:bodyPr wrap="square" bIns="0" anchor="b" anchorCtr="0">
            <a:normAutofit/>
          </a:bodyPr>
          <a:lstStyle/>
          <a:p>
            <a:pPr marL="0" lvl="0" indent="0" algn="ctr" fontAlgn="auto">
              <a:lnSpc>
                <a:spcPct val="120000"/>
              </a:lnSpc>
              <a:spcBef>
                <a:spcPts val="0"/>
              </a:spcBef>
              <a:spcAft>
                <a:spcPts val="0"/>
              </a:spcAft>
              <a:buSzPct val="100000"/>
              <a:buNone/>
            </a:pPr>
            <a:r>
              <a:rPr lang="zh-CN" altLang="en-US" sz="2000" b="1" spc="300">
                <a:solidFill>
                  <a:schemeClr val="tx1"/>
                </a:solidFill>
                <a:latin typeface="Arial" panose="020B0604020202020204" pitchFamily="34" charset="0"/>
                <a:ea typeface="微软雅黑" panose="020B0503020204020204" pitchFamily="34" charset="-122"/>
              </a:rPr>
              <a:t>个人层面</a:t>
            </a:r>
          </a:p>
        </p:txBody>
      </p:sp>
      <p:cxnSp>
        <p:nvCxnSpPr>
          <p:cNvPr id="60" name="直接连接符 59"/>
          <p:cNvCxnSpPr/>
          <p:nvPr>
            <p:custDataLst>
              <p:tags r:id="rId14"/>
            </p:custDataLst>
          </p:nvPr>
        </p:nvCxnSpPr>
        <p:spPr>
          <a:xfrm>
            <a:off x="4056380" y="3515995"/>
            <a:ext cx="16510" cy="15227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5"/>
            </p:custDataLst>
          </p:nvPr>
        </p:nvCxnSpPr>
        <p:spPr>
          <a:xfrm>
            <a:off x="7933690" y="3575050"/>
            <a:ext cx="10160" cy="150876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7" name="icon"/>
          <p:cNvGrpSpPr/>
          <p:nvPr>
            <p:custDataLst>
              <p:tags r:id="rId16"/>
            </p:custDataLst>
          </p:nvPr>
        </p:nvGrpSpPr>
        <p:grpSpPr>
          <a:xfrm>
            <a:off x="2270439" y="1006478"/>
            <a:ext cx="299515" cy="336954"/>
            <a:chOff x="19863816" y="22352000"/>
            <a:chExt cx="1397000" cy="1566333"/>
          </a:xfrm>
          <a:solidFill>
            <a:schemeClr val="accent1"/>
          </a:solidFill>
        </p:grpSpPr>
        <p:sp>
          <p:nvSpPr>
            <p:cNvPr id="168" name="PA-任意多边形: 形状 1635"/>
            <p:cNvSpPr/>
            <p:nvPr>
              <p:custDataLst>
                <p:tags r:id="rId24"/>
              </p:custDataLst>
            </p:nvPr>
          </p:nvSpPr>
          <p:spPr bwMode="auto">
            <a:xfrm>
              <a:off x="19863816" y="22352000"/>
              <a:ext cx="1397000" cy="1566333"/>
            </a:xfrm>
            <a:custGeom>
              <a:avLst/>
              <a:gdLst>
                <a:gd name="connsiteX0" fmla="*/ 1227667 w 1397000"/>
                <a:gd name="connsiteY0" fmla="*/ 198882 h 1566333"/>
                <a:gd name="connsiteX1" fmla="*/ 1181185 w 1397000"/>
                <a:gd name="connsiteY1" fmla="*/ 198882 h 1566333"/>
                <a:gd name="connsiteX2" fmla="*/ 1181185 w 1397000"/>
                <a:gd name="connsiteY2" fmla="*/ 148167 h 1566333"/>
                <a:gd name="connsiteX3" fmla="*/ 1068155 w 1397000"/>
                <a:gd name="connsiteY3" fmla="*/ 31750 h 1566333"/>
                <a:gd name="connsiteX4" fmla="*/ 955125 w 1397000"/>
                <a:gd name="connsiteY4" fmla="*/ 148167 h 1566333"/>
                <a:gd name="connsiteX5" fmla="*/ 955125 w 1397000"/>
                <a:gd name="connsiteY5" fmla="*/ 198840 h 1566333"/>
                <a:gd name="connsiteX6" fmla="*/ 839131 w 1397000"/>
                <a:gd name="connsiteY6" fmla="*/ 198840 h 1566333"/>
                <a:gd name="connsiteX7" fmla="*/ 839131 w 1397000"/>
                <a:gd name="connsiteY7" fmla="*/ 148167 h 1566333"/>
                <a:gd name="connsiteX8" fmla="*/ 726101 w 1397000"/>
                <a:gd name="connsiteY8" fmla="*/ 31750 h 1566333"/>
                <a:gd name="connsiteX9" fmla="*/ 613071 w 1397000"/>
                <a:gd name="connsiteY9" fmla="*/ 148167 h 1566333"/>
                <a:gd name="connsiteX10" fmla="*/ 613071 w 1397000"/>
                <a:gd name="connsiteY10" fmla="*/ 198840 h 1566333"/>
                <a:gd name="connsiteX11" fmla="*/ 497078 w 1397000"/>
                <a:gd name="connsiteY11" fmla="*/ 198840 h 1566333"/>
                <a:gd name="connsiteX12" fmla="*/ 497078 w 1397000"/>
                <a:gd name="connsiteY12" fmla="*/ 148167 h 1566333"/>
                <a:gd name="connsiteX13" fmla="*/ 384048 w 1397000"/>
                <a:gd name="connsiteY13" fmla="*/ 31750 h 1566333"/>
                <a:gd name="connsiteX14" fmla="*/ 271018 w 1397000"/>
                <a:gd name="connsiteY14" fmla="*/ 148167 h 1566333"/>
                <a:gd name="connsiteX15" fmla="*/ 271018 w 1397000"/>
                <a:gd name="connsiteY15" fmla="*/ 198840 h 1566333"/>
                <a:gd name="connsiteX16" fmla="*/ 211667 w 1397000"/>
                <a:gd name="connsiteY16" fmla="*/ 198840 h 1566333"/>
                <a:gd name="connsiteX17" fmla="*/ 31750 w 1397000"/>
                <a:gd name="connsiteY17" fmla="*/ 378756 h 1566333"/>
                <a:gd name="connsiteX18" fmla="*/ 31750 w 1397000"/>
                <a:gd name="connsiteY18" fmla="*/ 1394756 h 1566333"/>
                <a:gd name="connsiteX19" fmla="*/ 211667 w 1397000"/>
                <a:gd name="connsiteY19" fmla="*/ 1574673 h 1566333"/>
                <a:gd name="connsiteX20" fmla="*/ 1227667 w 1397000"/>
                <a:gd name="connsiteY20" fmla="*/ 1574673 h 1566333"/>
                <a:gd name="connsiteX21" fmla="*/ 1407583 w 1397000"/>
                <a:gd name="connsiteY21" fmla="*/ 1394756 h 1566333"/>
                <a:gd name="connsiteX22" fmla="*/ 1407583 w 1397000"/>
                <a:gd name="connsiteY22" fmla="*/ 378756 h 1566333"/>
                <a:gd name="connsiteX23" fmla="*/ 1227667 w 1397000"/>
                <a:gd name="connsiteY23" fmla="*/ 198882 h 1566333"/>
                <a:gd name="connsiteX24" fmla="*/ 1018625 w 1397000"/>
                <a:gd name="connsiteY24" fmla="*/ 148167 h 1566333"/>
                <a:gd name="connsiteX25" fmla="*/ 1068155 w 1397000"/>
                <a:gd name="connsiteY25" fmla="*/ 95250 h 1566333"/>
                <a:gd name="connsiteX26" fmla="*/ 1117685 w 1397000"/>
                <a:gd name="connsiteY26" fmla="*/ 148167 h 1566333"/>
                <a:gd name="connsiteX27" fmla="*/ 1117685 w 1397000"/>
                <a:gd name="connsiteY27" fmla="*/ 355388 h 1566333"/>
                <a:gd name="connsiteX28" fmla="*/ 1068155 w 1397000"/>
                <a:gd name="connsiteY28" fmla="*/ 408305 h 1566333"/>
                <a:gd name="connsiteX29" fmla="*/ 1018625 w 1397000"/>
                <a:gd name="connsiteY29" fmla="*/ 355388 h 1566333"/>
                <a:gd name="connsiteX30" fmla="*/ 1018625 w 1397000"/>
                <a:gd name="connsiteY30" fmla="*/ 148167 h 1566333"/>
                <a:gd name="connsiteX31" fmla="*/ 676571 w 1397000"/>
                <a:gd name="connsiteY31" fmla="*/ 148167 h 1566333"/>
                <a:gd name="connsiteX32" fmla="*/ 726101 w 1397000"/>
                <a:gd name="connsiteY32" fmla="*/ 95250 h 1566333"/>
                <a:gd name="connsiteX33" fmla="*/ 775631 w 1397000"/>
                <a:gd name="connsiteY33" fmla="*/ 148167 h 1566333"/>
                <a:gd name="connsiteX34" fmla="*/ 775631 w 1397000"/>
                <a:gd name="connsiteY34" fmla="*/ 355388 h 1566333"/>
                <a:gd name="connsiteX35" fmla="*/ 726101 w 1397000"/>
                <a:gd name="connsiteY35" fmla="*/ 408305 h 1566333"/>
                <a:gd name="connsiteX36" fmla="*/ 676571 w 1397000"/>
                <a:gd name="connsiteY36" fmla="*/ 355388 h 1566333"/>
                <a:gd name="connsiteX37" fmla="*/ 676571 w 1397000"/>
                <a:gd name="connsiteY37" fmla="*/ 148167 h 1566333"/>
                <a:gd name="connsiteX38" fmla="*/ 334476 w 1397000"/>
                <a:gd name="connsiteY38" fmla="*/ 148167 h 1566333"/>
                <a:gd name="connsiteX39" fmla="*/ 384006 w 1397000"/>
                <a:gd name="connsiteY39" fmla="*/ 95250 h 1566333"/>
                <a:gd name="connsiteX40" fmla="*/ 433536 w 1397000"/>
                <a:gd name="connsiteY40" fmla="*/ 148167 h 1566333"/>
                <a:gd name="connsiteX41" fmla="*/ 433536 w 1397000"/>
                <a:gd name="connsiteY41" fmla="*/ 355388 h 1566333"/>
                <a:gd name="connsiteX42" fmla="*/ 384006 w 1397000"/>
                <a:gd name="connsiteY42" fmla="*/ 408305 h 1566333"/>
                <a:gd name="connsiteX43" fmla="*/ 334476 w 1397000"/>
                <a:gd name="connsiteY43" fmla="*/ 355388 h 1566333"/>
                <a:gd name="connsiteX44" fmla="*/ 334476 w 1397000"/>
                <a:gd name="connsiteY44" fmla="*/ 148167 h 1566333"/>
                <a:gd name="connsiteX45" fmla="*/ 1301750 w 1397000"/>
                <a:gd name="connsiteY45" fmla="*/ 1394799 h 1566333"/>
                <a:gd name="connsiteX46" fmla="*/ 1227667 w 1397000"/>
                <a:gd name="connsiteY46" fmla="*/ 1468882 h 1566333"/>
                <a:gd name="connsiteX47" fmla="*/ 211667 w 1397000"/>
                <a:gd name="connsiteY47" fmla="*/ 1468882 h 1566333"/>
                <a:gd name="connsiteX48" fmla="*/ 137583 w 1397000"/>
                <a:gd name="connsiteY48" fmla="*/ 1394799 h 1566333"/>
                <a:gd name="connsiteX49" fmla="*/ 137583 w 1397000"/>
                <a:gd name="connsiteY49" fmla="*/ 463465 h 1566333"/>
                <a:gd name="connsiteX50" fmla="*/ 1301750 w 1397000"/>
                <a:gd name="connsiteY50" fmla="*/ 463465 h 1566333"/>
                <a:gd name="connsiteX51" fmla="*/ 1301750 w 1397000"/>
                <a:gd name="connsiteY51" fmla="*/ 1394799 h 156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97000" h="1566333">
                  <a:moveTo>
                    <a:pt x="1227667" y="198882"/>
                  </a:moveTo>
                  <a:lnTo>
                    <a:pt x="1181185" y="198882"/>
                  </a:lnTo>
                  <a:lnTo>
                    <a:pt x="1181185" y="148167"/>
                  </a:lnTo>
                  <a:cubicBezTo>
                    <a:pt x="1181185" y="83989"/>
                    <a:pt x="1130512" y="31750"/>
                    <a:pt x="1068155" y="31750"/>
                  </a:cubicBezTo>
                  <a:cubicBezTo>
                    <a:pt x="1005755" y="31750"/>
                    <a:pt x="955125" y="83989"/>
                    <a:pt x="955125" y="148167"/>
                  </a:cubicBezTo>
                  <a:lnTo>
                    <a:pt x="955125" y="198840"/>
                  </a:lnTo>
                  <a:lnTo>
                    <a:pt x="839131" y="198840"/>
                  </a:lnTo>
                  <a:lnTo>
                    <a:pt x="839131" y="148167"/>
                  </a:lnTo>
                  <a:cubicBezTo>
                    <a:pt x="839131" y="83989"/>
                    <a:pt x="788458" y="31750"/>
                    <a:pt x="726101" y="31750"/>
                  </a:cubicBezTo>
                  <a:cubicBezTo>
                    <a:pt x="663744" y="31750"/>
                    <a:pt x="613071" y="83989"/>
                    <a:pt x="613071" y="148167"/>
                  </a:cubicBezTo>
                  <a:lnTo>
                    <a:pt x="613071" y="198840"/>
                  </a:lnTo>
                  <a:lnTo>
                    <a:pt x="497078" y="198840"/>
                  </a:lnTo>
                  <a:lnTo>
                    <a:pt x="497078" y="148167"/>
                  </a:lnTo>
                  <a:cubicBezTo>
                    <a:pt x="497078" y="83989"/>
                    <a:pt x="446405" y="31750"/>
                    <a:pt x="384048" y="31750"/>
                  </a:cubicBezTo>
                  <a:cubicBezTo>
                    <a:pt x="321691" y="31750"/>
                    <a:pt x="271018" y="83989"/>
                    <a:pt x="271018" y="148167"/>
                  </a:cubicBezTo>
                  <a:lnTo>
                    <a:pt x="271018" y="198840"/>
                  </a:lnTo>
                  <a:lnTo>
                    <a:pt x="211667" y="198840"/>
                  </a:lnTo>
                  <a:cubicBezTo>
                    <a:pt x="112480" y="198840"/>
                    <a:pt x="31750" y="279569"/>
                    <a:pt x="31750" y="378756"/>
                  </a:cubicBezTo>
                  <a:lnTo>
                    <a:pt x="31750" y="1394756"/>
                  </a:lnTo>
                  <a:cubicBezTo>
                    <a:pt x="31750" y="1493943"/>
                    <a:pt x="112480" y="1574673"/>
                    <a:pt x="211667" y="1574673"/>
                  </a:cubicBezTo>
                  <a:lnTo>
                    <a:pt x="1227667" y="1574673"/>
                  </a:lnTo>
                  <a:cubicBezTo>
                    <a:pt x="1326896" y="1574673"/>
                    <a:pt x="1407583" y="1493943"/>
                    <a:pt x="1407583" y="1394756"/>
                  </a:cubicBezTo>
                  <a:lnTo>
                    <a:pt x="1407583" y="378756"/>
                  </a:lnTo>
                  <a:cubicBezTo>
                    <a:pt x="1407583" y="279569"/>
                    <a:pt x="1326854" y="198882"/>
                    <a:pt x="1227667" y="198882"/>
                  </a:cubicBezTo>
                  <a:close/>
                  <a:moveTo>
                    <a:pt x="1018625" y="148167"/>
                  </a:moveTo>
                  <a:cubicBezTo>
                    <a:pt x="1018625" y="118999"/>
                    <a:pt x="1040807" y="95250"/>
                    <a:pt x="1068155" y="95250"/>
                  </a:cubicBezTo>
                  <a:cubicBezTo>
                    <a:pt x="1095460" y="95250"/>
                    <a:pt x="1117685" y="118999"/>
                    <a:pt x="1117685" y="148167"/>
                  </a:cubicBezTo>
                  <a:lnTo>
                    <a:pt x="1117685" y="355388"/>
                  </a:lnTo>
                  <a:cubicBezTo>
                    <a:pt x="1117685" y="384556"/>
                    <a:pt x="1095460" y="408305"/>
                    <a:pt x="1068155" y="408305"/>
                  </a:cubicBezTo>
                  <a:cubicBezTo>
                    <a:pt x="1040807" y="408305"/>
                    <a:pt x="1018625" y="384556"/>
                    <a:pt x="1018625" y="355388"/>
                  </a:cubicBezTo>
                  <a:lnTo>
                    <a:pt x="1018625" y="148167"/>
                  </a:lnTo>
                  <a:close/>
                  <a:moveTo>
                    <a:pt x="676571" y="148167"/>
                  </a:moveTo>
                  <a:cubicBezTo>
                    <a:pt x="676571" y="118999"/>
                    <a:pt x="698796" y="95250"/>
                    <a:pt x="726101" y="95250"/>
                  </a:cubicBezTo>
                  <a:cubicBezTo>
                    <a:pt x="753406" y="95250"/>
                    <a:pt x="775631" y="118999"/>
                    <a:pt x="775631" y="148167"/>
                  </a:cubicBezTo>
                  <a:lnTo>
                    <a:pt x="775631" y="355388"/>
                  </a:lnTo>
                  <a:cubicBezTo>
                    <a:pt x="775631" y="384556"/>
                    <a:pt x="753406" y="408305"/>
                    <a:pt x="726101" y="408305"/>
                  </a:cubicBezTo>
                  <a:cubicBezTo>
                    <a:pt x="698796" y="408305"/>
                    <a:pt x="676571" y="384556"/>
                    <a:pt x="676571" y="355388"/>
                  </a:cubicBezTo>
                  <a:lnTo>
                    <a:pt x="676571" y="148167"/>
                  </a:lnTo>
                  <a:close/>
                  <a:moveTo>
                    <a:pt x="334476" y="148167"/>
                  </a:moveTo>
                  <a:cubicBezTo>
                    <a:pt x="334476" y="118999"/>
                    <a:pt x="356701" y="95250"/>
                    <a:pt x="384006" y="95250"/>
                  </a:cubicBezTo>
                  <a:cubicBezTo>
                    <a:pt x="411311" y="95250"/>
                    <a:pt x="433536" y="118999"/>
                    <a:pt x="433536" y="148167"/>
                  </a:cubicBezTo>
                  <a:lnTo>
                    <a:pt x="433536" y="355388"/>
                  </a:lnTo>
                  <a:cubicBezTo>
                    <a:pt x="433536" y="384556"/>
                    <a:pt x="411311" y="408305"/>
                    <a:pt x="384006" y="408305"/>
                  </a:cubicBezTo>
                  <a:cubicBezTo>
                    <a:pt x="356701" y="408305"/>
                    <a:pt x="334476" y="384556"/>
                    <a:pt x="334476" y="355388"/>
                  </a:cubicBezTo>
                  <a:lnTo>
                    <a:pt x="334476" y="148167"/>
                  </a:lnTo>
                  <a:close/>
                  <a:moveTo>
                    <a:pt x="1301750" y="1394799"/>
                  </a:moveTo>
                  <a:cubicBezTo>
                    <a:pt x="1301750" y="1435650"/>
                    <a:pt x="1268518" y="1468882"/>
                    <a:pt x="1227667" y="1468882"/>
                  </a:cubicBezTo>
                  <a:lnTo>
                    <a:pt x="211667" y="1468882"/>
                  </a:lnTo>
                  <a:cubicBezTo>
                    <a:pt x="170815" y="1468882"/>
                    <a:pt x="137583" y="1435650"/>
                    <a:pt x="137583" y="1394799"/>
                  </a:cubicBezTo>
                  <a:lnTo>
                    <a:pt x="137583" y="463465"/>
                  </a:lnTo>
                  <a:lnTo>
                    <a:pt x="1301750" y="463465"/>
                  </a:lnTo>
                  <a:lnTo>
                    <a:pt x="1301750" y="1394799"/>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69" name="PA-任意多边形: 形状 1636"/>
            <p:cNvSpPr/>
            <p:nvPr>
              <p:custDataLst>
                <p:tags r:id="rId25"/>
              </p:custDataLst>
            </p:nvPr>
          </p:nvSpPr>
          <p:spPr bwMode="auto">
            <a:xfrm>
              <a:off x="20059735" y="22923119"/>
              <a:ext cx="1058333" cy="677333"/>
            </a:xfrm>
            <a:custGeom>
              <a:avLst/>
              <a:gdLst>
                <a:gd name="connsiteX0" fmla="*/ 142113 w 1058333"/>
                <a:gd name="connsiteY0" fmla="*/ 282575 h 677333"/>
                <a:gd name="connsiteX1" fmla="*/ 313563 w 1058333"/>
                <a:gd name="connsiteY1" fmla="*/ 282575 h 677333"/>
                <a:gd name="connsiteX2" fmla="*/ 313563 w 1058333"/>
                <a:gd name="connsiteY2" fmla="*/ 685165 h 677333"/>
                <a:gd name="connsiteX3" fmla="*/ 464270 w 1058333"/>
                <a:gd name="connsiteY3" fmla="*/ 685165 h 677333"/>
                <a:gd name="connsiteX4" fmla="*/ 464270 w 1058333"/>
                <a:gd name="connsiteY4" fmla="*/ 152104 h 677333"/>
                <a:gd name="connsiteX5" fmla="*/ 536998 w 1058333"/>
                <a:gd name="connsiteY5" fmla="*/ 61680 h 677333"/>
                <a:gd name="connsiteX6" fmla="*/ 614934 w 1058333"/>
                <a:gd name="connsiteY6" fmla="*/ 61680 h 677333"/>
                <a:gd name="connsiteX7" fmla="*/ 614934 w 1058333"/>
                <a:gd name="connsiteY7" fmla="*/ 685165 h 677333"/>
                <a:gd name="connsiteX8" fmla="*/ 765641 w 1058333"/>
                <a:gd name="connsiteY8" fmla="*/ 685165 h 677333"/>
                <a:gd name="connsiteX9" fmla="*/ 765641 w 1058333"/>
                <a:gd name="connsiteY9" fmla="*/ 394589 h 677333"/>
                <a:gd name="connsiteX10" fmla="*/ 831215 w 1058333"/>
                <a:gd name="connsiteY10" fmla="*/ 329057 h 677333"/>
                <a:gd name="connsiteX11" fmla="*/ 896789 w 1058333"/>
                <a:gd name="connsiteY11" fmla="*/ 394589 h 677333"/>
                <a:gd name="connsiteX12" fmla="*/ 896789 w 1058333"/>
                <a:gd name="connsiteY12" fmla="*/ 685165 h 677333"/>
                <a:gd name="connsiteX13" fmla="*/ 1047496 w 1058333"/>
                <a:gd name="connsiteY13" fmla="*/ 685165 h 677333"/>
                <a:gd name="connsiteX14" fmla="*/ 1047496 w 1058333"/>
                <a:gd name="connsiteY14" fmla="*/ 655235 h 677333"/>
                <a:gd name="connsiteX15" fmla="*/ 926719 w 1058333"/>
                <a:gd name="connsiteY15" fmla="*/ 655235 h 677333"/>
                <a:gd name="connsiteX16" fmla="*/ 926719 w 1058333"/>
                <a:gd name="connsiteY16" fmla="*/ 382228 h 677333"/>
                <a:gd name="connsiteX17" fmla="*/ 831215 w 1058333"/>
                <a:gd name="connsiteY17" fmla="*/ 286724 h 677333"/>
                <a:gd name="connsiteX18" fmla="*/ 735711 w 1058333"/>
                <a:gd name="connsiteY18" fmla="*/ 382228 h 677333"/>
                <a:gd name="connsiteX19" fmla="*/ 735711 w 1058333"/>
                <a:gd name="connsiteY19" fmla="*/ 655235 h 677333"/>
                <a:gd name="connsiteX20" fmla="*/ 644864 w 1058333"/>
                <a:gd name="connsiteY20" fmla="*/ 655235 h 677333"/>
                <a:gd name="connsiteX21" fmla="*/ 644864 w 1058333"/>
                <a:gd name="connsiteY21" fmla="*/ 31750 h 677333"/>
                <a:gd name="connsiteX22" fmla="*/ 522647 w 1058333"/>
                <a:gd name="connsiteY22" fmla="*/ 31750 h 677333"/>
                <a:gd name="connsiteX23" fmla="*/ 434340 w 1058333"/>
                <a:gd name="connsiteY23" fmla="*/ 141520 h 677333"/>
                <a:gd name="connsiteX24" fmla="*/ 434340 w 1058333"/>
                <a:gd name="connsiteY24" fmla="*/ 655235 h 677333"/>
                <a:gd name="connsiteX25" fmla="*/ 343493 w 1058333"/>
                <a:gd name="connsiteY25" fmla="*/ 655235 h 677333"/>
                <a:gd name="connsiteX26" fmla="*/ 343493 w 1058333"/>
                <a:gd name="connsiteY26" fmla="*/ 252645 h 677333"/>
                <a:gd name="connsiteX27" fmla="*/ 112226 w 1058333"/>
                <a:gd name="connsiteY27" fmla="*/ 252645 h 677333"/>
                <a:gd name="connsiteX28" fmla="*/ 112226 w 1058333"/>
                <a:gd name="connsiteY28" fmla="*/ 655235 h 677333"/>
                <a:gd name="connsiteX29" fmla="*/ 31750 w 1058333"/>
                <a:gd name="connsiteY29" fmla="*/ 655235 h 677333"/>
                <a:gd name="connsiteX30" fmla="*/ 31750 w 1058333"/>
                <a:gd name="connsiteY30" fmla="*/ 685165 h 677333"/>
                <a:gd name="connsiteX31" fmla="*/ 142113 w 1058333"/>
                <a:gd name="connsiteY31" fmla="*/ 685165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8333" h="677333">
                  <a:moveTo>
                    <a:pt x="142113" y="282575"/>
                  </a:moveTo>
                  <a:lnTo>
                    <a:pt x="313563" y="282575"/>
                  </a:lnTo>
                  <a:lnTo>
                    <a:pt x="313563" y="685165"/>
                  </a:lnTo>
                  <a:lnTo>
                    <a:pt x="464270" y="685165"/>
                  </a:lnTo>
                  <a:lnTo>
                    <a:pt x="464270" y="152104"/>
                  </a:lnTo>
                  <a:lnTo>
                    <a:pt x="536998" y="61680"/>
                  </a:lnTo>
                  <a:lnTo>
                    <a:pt x="614934" y="61680"/>
                  </a:lnTo>
                  <a:lnTo>
                    <a:pt x="614934" y="685165"/>
                  </a:lnTo>
                  <a:lnTo>
                    <a:pt x="765641" y="685165"/>
                  </a:lnTo>
                  <a:lnTo>
                    <a:pt x="765641" y="394589"/>
                  </a:lnTo>
                  <a:lnTo>
                    <a:pt x="831215" y="329057"/>
                  </a:lnTo>
                  <a:lnTo>
                    <a:pt x="896789" y="394589"/>
                  </a:lnTo>
                  <a:lnTo>
                    <a:pt x="896789" y="685165"/>
                  </a:lnTo>
                  <a:lnTo>
                    <a:pt x="1047496" y="685165"/>
                  </a:lnTo>
                  <a:lnTo>
                    <a:pt x="1047496" y="655235"/>
                  </a:lnTo>
                  <a:lnTo>
                    <a:pt x="926719" y="655235"/>
                  </a:lnTo>
                  <a:lnTo>
                    <a:pt x="926719" y="382228"/>
                  </a:lnTo>
                  <a:lnTo>
                    <a:pt x="831215" y="286724"/>
                  </a:lnTo>
                  <a:lnTo>
                    <a:pt x="735711" y="382228"/>
                  </a:lnTo>
                  <a:lnTo>
                    <a:pt x="735711" y="655235"/>
                  </a:lnTo>
                  <a:lnTo>
                    <a:pt x="644864" y="655235"/>
                  </a:lnTo>
                  <a:lnTo>
                    <a:pt x="644864" y="31750"/>
                  </a:lnTo>
                  <a:lnTo>
                    <a:pt x="522647" y="31750"/>
                  </a:lnTo>
                  <a:lnTo>
                    <a:pt x="434340" y="141520"/>
                  </a:lnTo>
                  <a:lnTo>
                    <a:pt x="434340" y="655235"/>
                  </a:lnTo>
                  <a:lnTo>
                    <a:pt x="343493" y="655235"/>
                  </a:lnTo>
                  <a:lnTo>
                    <a:pt x="343493" y="252645"/>
                  </a:lnTo>
                  <a:lnTo>
                    <a:pt x="112226" y="252645"/>
                  </a:lnTo>
                  <a:lnTo>
                    <a:pt x="112226" y="655235"/>
                  </a:lnTo>
                  <a:lnTo>
                    <a:pt x="31750" y="655235"/>
                  </a:lnTo>
                  <a:lnTo>
                    <a:pt x="31750" y="685165"/>
                  </a:lnTo>
                  <a:lnTo>
                    <a:pt x="142113" y="685165"/>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0" name="PA-任意多边形: 形状 1637"/>
            <p:cNvSpPr/>
            <p:nvPr>
              <p:custDataLst>
                <p:tags r:id="rId26"/>
              </p:custDataLst>
            </p:nvPr>
          </p:nvSpPr>
          <p:spPr bwMode="auto">
            <a:xfrm>
              <a:off x="20196514" y="23203069"/>
              <a:ext cx="84667" cy="84667"/>
            </a:xfrm>
            <a:custGeom>
              <a:avLst/>
              <a:gdLst>
                <a:gd name="connsiteX0" fmla="*/ 31750 w 84666"/>
                <a:gd name="connsiteY0" fmla="*/ 31750 h 84666"/>
                <a:gd name="connsiteX1" fmla="*/ 76327 w 84666"/>
                <a:gd name="connsiteY1" fmla="*/ 31750 h 84666"/>
                <a:gd name="connsiteX2" fmla="*/ 76327 w 84666"/>
                <a:gd name="connsiteY2" fmla="*/ 67564 h 84666"/>
                <a:gd name="connsiteX3" fmla="*/ 31750 w 84666"/>
                <a:gd name="connsiteY3" fmla="*/ 67564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27" y="31750"/>
                  </a:lnTo>
                  <a:lnTo>
                    <a:pt x="76327" y="67564"/>
                  </a:lnTo>
                  <a:lnTo>
                    <a:pt x="31750" y="67564"/>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1" name="PA-任意多边形: 形状 1638"/>
            <p:cNvSpPr/>
            <p:nvPr>
              <p:custDataLst>
                <p:tags r:id="rId27"/>
              </p:custDataLst>
            </p:nvPr>
          </p:nvSpPr>
          <p:spPr bwMode="auto">
            <a:xfrm>
              <a:off x="20271655" y="23203069"/>
              <a:ext cx="84667" cy="84667"/>
            </a:xfrm>
            <a:custGeom>
              <a:avLst/>
              <a:gdLst>
                <a:gd name="connsiteX0" fmla="*/ 31750 w 84666"/>
                <a:gd name="connsiteY0" fmla="*/ 31750 h 84666"/>
                <a:gd name="connsiteX1" fmla="*/ 76369 w 84666"/>
                <a:gd name="connsiteY1" fmla="*/ 31750 h 84666"/>
                <a:gd name="connsiteX2" fmla="*/ 76369 w 84666"/>
                <a:gd name="connsiteY2" fmla="*/ 67564 h 84666"/>
                <a:gd name="connsiteX3" fmla="*/ 31750 w 84666"/>
                <a:gd name="connsiteY3" fmla="*/ 67564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69" y="31750"/>
                  </a:lnTo>
                  <a:lnTo>
                    <a:pt x="76369" y="67564"/>
                  </a:lnTo>
                  <a:lnTo>
                    <a:pt x="31750" y="67564"/>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2" name="PA-任意多边形: 形状 1639"/>
            <p:cNvSpPr/>
            <p:nvPr>
              <p:custDataLst>
                <p:tags r:id="rId28"/>
              </p:custDataLst>
            </p:nvPr>
          </p:nvSpPr>
          <p:spPr bwMode="auto">
            <a:xfrm>
              <a:off x="20196514" y="23263394"/>
              <a:ext cx="84667" cy="84667"/>
            </a:xfrm>
            <a:custGeom>
              <a:avLst/>
              <a:gdLst>
                <a:gd name="connsiteX0" fmla="*/ 31750 w 84666"/>
                <a:gd name="connsiteY0" fmla="*/ 31750 h 84666"/>
                <a:gd name="connsiteX1" fmla="*/ 76327 w 84666"/>
                <a:gd name="connsiteY1" fmla="*/ 31750 h 84666"/>
                <a:gd name="connsiteX2" fmla="*/ 76327 w 84666"/>
                <a:gd name="connsiteY2" fmla="*/ 67522 h 84666"/>
                <a:gd name="connsiteX3" fmla="*/ 31750 w 84666"/>
                <a:gd name="connsiteY3" fmla="*/ 67522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27" y="31750"/>
                  </a:lnTo>
                  <a:lnTo>
                    <a:pt x="76327" y="67522"/>
                  </a:lnTo>
                  <a:lnTo>
                    <a:pt x="31750" y="67522"/>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3" name="PA-任意多边形: 形状 1640"/>
            <p:cNvSpPr/>
            <p:nvPr>
              <p:custDataLst>
                <p:tags r:id="rId29"/>
              </p:custDataLst>
            </p:nvPr>
          </p:nvSpPr>
          <p:spPr bwMode="auto">
            <a:xfrm>
              <a:off x="20271655" y="23263394"/>
              <a:ext cx="84667" cy="84667"/>
            </a:xfrm>
            <a:custGeom>
              <a:avLst/>
              <a:gdLst>
                <a:gd name="connsiteX0" fmla="*/ 31750 w 84666"/>
                <a:gd name="connsiteY0" fmla="*/ 31750 h 84666"/>
                <a:gd name="connsiteX1" fmla="*/ 76369 w 84666"/>
                <a:gd name="connsiteY1" fmla="*/ 31750 h 84666"/>
                <a:gd name="connsiteX2" fmla="*/ 76369 w 84666"/>
                <a:gd name="connsiteY2" fmla="*/ 67522 h 84666"/>
                <a:gd name="connsiteX3" fmla="*/ 31750 w 84666"/>
                <a:gd name="connsiteY3" fmla="*/ 67522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69" y="31750"/>
                  </a:lnTo>
                  <a:lnTo>
                    <a:pt x="76369" y="67522"/>
                  </a:lnTo>
                  <a:lnTo>
                    <a:pt x="31750" y="67522"/>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4" name="PA-任意多边形: 形状 1641"/>
            <p:cNvSpPr/>
            <p:nvPr>
              <p:custDataLst>
                <p:tags r:id="rId30"/>
              </p:custDataLst>
            </p:nvPr>
          </p:nvSpPr>
          <p:spPr bwMode="auto">
            <a:xfrm>
              <a:off x="20196514" y="23323719"/>
              <a:ext cx="84667" cy="84667"/>
            </a:xfrm>
            <a:custGeom>
              <a:avLst/>
              <a:gdLst>
                <a:gd name="connsiteX0" fmla="*/ 31750 w 84666"/>
                <a:gd name="connsiteY0" fmla="*/ 31750 h 84666"/>
                <a:gd name="connsiteX1" fmla="*/ 76327 w 84666"/>
                <a:gd name="connsiteY1" fmla="*/ 31750 h 84666"/>
                <a:gd name="connsiteX2" fmla="*/ 76327 w 84666"/>
                <a:gd name="connsiteY2" fmla="*/ 67522 h 84666"/>
                <a:gd name="connsiteX3" fmla="*/ 31750 w 84666"/>
                <a:gd name="connsiteY3" fmla="*/ 67522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27" y="31750"/>
                  </a:lnTo>
                  <a:lnTo>
                    <a:pt x="76327" y="67522"/>
                  </a:lnTo>
                  <a:lnTo>
                    <a:pt x="31750" y="67522"/>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5" name="PA-任意多边形: 形状 1642"/>
            <p:cNvSpPr/>
            <p:nvPr>
              <p:custDataLst>
                <p:tags r:id="rId31"/>
              </p:custDataLst>
            </p:nvPr>
          </p:nvSpPr>
          <p:spPr bwMode="auto">
            <a:xfrm>
              <a:off x="20271655" y="23323719"/>
              <a:ext cx="84667" cy="84667"/>
            </a:xfrm>
            <a:custGeom>
              <a:avLst/>
              <a:gdLst>
                <a:gd name="connsiteX0" fmla="*/ 31750 w 84666"/>
                <a:gd name="connsiteY0" fmla="*/ 31750 h 84666"/>
                <a:gd name="connsiteX1" fmla="*/ 76369 w 84666"/>
                <a:gd name="connsiteY1" fmla="*/ 31750 h 84666"/>
                <a:gd name="connsiteX2" fmla="*/ 76369 w 84666"/>
                <a:gd name="connsiteY2" fmla="*/ 67606 h 84666"/>
                <a:gd name="connsiteX3" fmla="*/ 31750 w 84666"/>
                <a:gd name="connsiteY3" fmla="*/ 67606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69" y="31750"/>
                  </a:lnTo>
                  <a:lnTo>
                    <a:pt x="76369" y="67606"/>
                  </a:lnTo>
                  <a:lnTo>
                    <a:pt x="31750" y="67606"/>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6" name="PA-任意多边形: 形状 1643"/>
            <p:cNvSpPr/>
            <p:nvPr>
              <p:custDataLst>
                <p:tags r:id="rId32"/>
              </p:custDataLst>
            </p:nvPr>
          </p:nvSpPr>
          <p:spPr bwMode="auto">
            <a:xfrm>
              <a:off x="20196514" y="23384002"/>
              <a:ext cx="84667" cy="84667"/>
            </a:xfrm>
            <a:custGeom>
              <a:avLst/>
              <a:gdLst>
                <a:gd name="connsiteX0" fmla="*/ 31750 w 84666"/>
                <a:gd name="connsiteY0" fmla="*/ 31750 h 84666"/>
                <a:gd name="connsiteX1" fmla="*/ 76327 w 84666"/>
                <a:gd name="connsiteY1" fmla="*/ 31750 h 84666"/>
                <a:gd name="connsiteX2" fmla="*/ 76327 w 84666"/>
                <a:gd name="connsiteY2" fmla="*/ 67606 h 84666"/>
                <a:gd name="connsiteX3" fmla="*/ 31750 w 84666"/>
                <a:gd name="connsiteY3" fmla="*/ 67606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27" y="31750"/>
                  </a:lnTo>
                  <a:lnTo>
                    <a:pt x="76327" y="67606"/>
                  </a:lnTo>
                  <a:lnTo>
                    <a:pt x="31750" y="67606"/>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7" name="PA-任意多边形: 形状 1644"/>
            <p:cNvSpPr/>
            <p:nvPr>
              <p:custDataLst>
                <p:tags r:id="rId33"/>
              </p:custDataLst>
            </p:nvPr>
          </p:nvSpPr>
          <p:spPr bwMode="auto">
            <a:xfrm>
              <a:off x="20271655" y="23384002"/>
              <a:ext cx="84667" cy="84667"/>
            </a:xfrm>
            <a:custGeom>
              <a:avLst/>
              <a:gdLst>
                <a:gd name="connsiteX0" fmla="*/ 31750 w 84666"/>
                <a:gd name="connsiteY0" fmla="*/ 31750 h 84666"/>
                <a:gd name="connsiteX1" fmla="*/ 76369 w 84666"/>
                <a:gd name="connsiteY1" fmla="*/ 31750 h 84666"/>
                <a:gd name="connsiteX2" fmla="*/ 76369 w 84666"/>
                <a:gd name="connsiteY2" fmla="*/ 67606 h 84666"/>
                <a:gd name="connsiteX3" fmla="*/ 31750 w 84666"/>
                <a:gd name="connsiteY3" fmla="*/ 67606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69" y="31750"/>
                  </a:lnTo>
                  <a:lnTo>
                    <a:pt x="76369" y="67606"/>
                  </a:lnTo>
                  <a:lnTo>
                    <a:pt x="31750" y="67606"/>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8" name="PA-任意多边形: 形状 1645"/>
            <p:cNvSpPr/>
            <p:nvPr>
              <p:custDataLst>
                <p:tags r:id="rId34"/>
              </p:custDataLst>
            </p:nvPr>
          </p:nvSpPr>
          <p:spPr bwMode="auto">
            <a:xfrm>
              <a:off x="20196514" y="23444412"/>
              <a:ext cx="84667" cy="84667"/>
            </a:xfrm>
            <a:custGeom>
              <a:avLst/>
              <a:gdLst>
                <a:gd name="connsiteX0" fmla="*/ 31750 w 84666"/>
                <a:gd name="connsiteY0" fmla="*/ 31750 h 84666"/>
                <a:gd name="connsiteX1" fmla="*/ 76327 w 84666"/>
                <a:gd name="connsiteY1" fmla="*/ 31750 h 84666"/>
                <a:gd name="connsiteX2" fmla="*/ 76327 w 84666"/>
                <a:gd name="connsiteY2" fmla="*/ 67479 h 84666"/>
                <a:gd name="connsiteX3" fmla="*/ 31750 w 84666"/>
                <a:gd name="connsiteY3" fmla="*/ 67479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27" y="31750"/>
                  </a:lnTo>
                  <a:lnTo>
                    <a:pt x="76327" y="67479"/>
                  </a:lnTo>
                  <a:lnTo>
                    <a:pt x="31750" y="67479"/>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79" name="PA-任意多边形: 形状 1646"/>
            <p:cNvSpPr/>
            <p:nvPr>
              <p:custDataLst>
                <p:tags r:id="rId35"/>
              </p:custDataLst>
            </p:nvPr>
          </p:nvSpPr>
          <p:spPr bwMode="auto">
            <a:xfrm>
              <a:off x="20271655" y="23444412"/>
              <a:ext cx="84667" cy="84667"/>
            </a:xfrm>
            <a:custGeom>
              <a:avLst/>
              <a:gdLst>
                <a:gd name="connsiteX0" fmla="*/ 31750 w 84666"/>
                <a:gd name="connsiteY0" fmla="*/ 31750 h 84666"/>
                <a:gd name="connsiteX1" fmla="*/ 76369 w 84666"/>
                <a:gd name="connsiteY1" fmla="*/ 31750 h 84666"/>
                <a:gd name="connsiteX2" fmla="*/ 76369 w 84666"/>
                <a:gd name="connsiteY2" fmla="*/ 67479 h 84666"/>
                <a:gd name="connsiteX3" fmla="*/ 31750 w 84666"/>
                <a:gd name="connsiteY3" fmla="*/ 67479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69" y="31750"/>
                  </a:lnTo>
                  <a:lnTo>
                    <a:pt x="76369" y="67479"/>
                  </a:lnTo>
                  <a:lnTo>
                    <a:pt x="31750" y="67479"/>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0" name="PA-任意多边形: 形状 1647"/>
            <p:cNvSpPr/>
            <p:nvPr>
              <p:custDataLst>
                <p:tags r:id="rId36"/>
              </p:custDataLst>
            </p:nvPr>
          </p:nvSpPr>
          <p:spPr bwMode="auto">
            <a:xfrm>
              <a:off x="20196514" y="23504694"/>
              <a:ext cx="84667" cy="84667"/>
            </a:xfrm>
            <a:custGeom>
              <a:avLst/>
              <a:gdLst>
                <a:gd name="connsiteX0" fmla="*/ 31750 w 84666"/>
                <a:gd name="connsiteY0" fmla="*/ 31750 h 84666"/>
                <a:gd name="connsiteX1" fmla="*/ 76327 w 84666"/>
                <a:gd name="connsiteY1" fmla="*/ 31750 h 84666"/>
                <a:gd name="connsiteX2" fmla="*/ 76327 w 84666"/>
                <a:gd name="connsiteY2" fmla="*/ 67564 h 84666"/>
                <a:gd name="connsiteX3" fmla="*/ 31750 w 84666"/>
                <a:gd name="connsiteY3" fmla="*/ 67564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27" y="31750"/>
                  </a:lnTo>
                  <a:lnTo>
                    <a:pt x="76327" y="67564"/>
                  </a:lnTo>
                  <a:lnTo>
                    <a:pt x="31750" y="67564"/>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1" name="PA-任意多边形: 形状 1648"/>
            <p:cNvSpPr/>
            <p:nvPr>
              <p:custDataLst>
                <p:tags r:id="rId37"/>
              </p:custDataLst>
            </p:nvPr>
          </p:nvSpPr>
          <p:spPr bwMode="auto">
            <a:xfrm>
              <a:off x="20271655" y="23504694"/>
              <a:ext cx="84667" cy="84667"/>
            </a:xfrm>
            <a:custGeom>
              <a:avLst/>
              <a:gdLst>
                <a:gd name="connsiteX0" fmla="*/ 31750 w 84666"/>
                <a:gd name="connsiteY0" fmla="*/ 31750 h 84666"/>
                <a:gd name="connsiteX1" fmla="*/ 76369 w 84666"/>
                <a:gd name="connsiteY1" fmla="*/ 31750 h 84666"/>
                <a:gd name="connsiteX2" fmla="*/ 76369 w 84666"/>
                <a:gd name="connsiteY2" fmla="*/ 67564 h 84666"/>
                <a:gd name="connsiteX3" fmla="*/ 31750 w 84666"/>
                <a:gd name="connsiteY3" fmla="*/ 67564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76369" y="31750"/>
                  </a:lnTo>
                  <a:lnTo>
                    <a:pt x="76369" y="67564"/>
                  </a:lnTo>
                  <a:lnTo>
                    <a:pt x="31750" y="67564"/>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2" name="PA-任意多边形: 形状 1649"/>
            <p:cNvSpPr/>
            <p:nvPr>
              <p:custDataLst>
                <p:tags r:id="rId38"/>
              </p:custDataLst>
            </p:nvPr>
          </p:nvSpPr>
          <p:spPr bwMode="auto">
            <a:xfrm>
              <a:off x="20810855" y="23311400"/>
              <a:ext cx="84667" cy="84667"/>
            </a:xfrm>
            <a:custGeom>
              <a:avLst/>
              <a:gdLst>
                <a:gd name="connsiteX0" fmla="*/ 31750 w 84666"/>
                <a:gd name="connsiteY0" fmla="*/ 31750 h 84666"/>
                <a:gd name="connsiteX1" fmla="*/ 67522 w 84666"/>
                <a:gd name="connsiteY1" fmla="*/ 31750 h 84666"/>
                <a:gd name="connsiteX2" fmla="*/ 67522 w 84666"/>
                <a:gd name="connsiteY2" fmla="*/ 67522 h 84666"/>
                <a:gd name="connsiteX3" fmla="*/ 31750 w 84666"/>
                <a:gd name="connsiteY3" fmla="*/ 67522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67522"/>
                  </a:lnTo>
                  <a:lnTo>
                    <a:pt x="31750" y="67522"/>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3" name="PA-任意多边形: 形状 1650"/>
            <p:cNvSpPr/>
            <p:nvPr>
              <p:custDataLst>
                <p:tags r:id="rId39"/>
              </p:custDataLst>
            </p:nvPr>
          </p:nvSpPr>
          <p:spPr bwMode="auto">
            <a:xfrm>
              <a:off x="20871180" y="23311400"/>
              <a:ext cx="84667" cy="84667"/>
            </a:xfrm>
            <a:custGeom>
              <a:avLst/>
              <a:gdLst>
                <a:gd name="connsiteX0" fmla="*/ 31750 w 84666"/>
                <a:gd name="connsiteY0" fmla="*/ 31750 h 84666"/>
                <a:gd name="connsiteX1" fmla="*/ 67522 w 84666"/>
                <a:gd name="connsiteY1" fmla="*/ 31750 h 84666"/>
                <a:gd name="connsiteX2" fmla="*/ 67522 w 84666"/>
                <a:gd name="connsiteY2" fmla="*/ 67606 h 84666"/>
                <a:gd name="connsiteX3" fmla="*/ 31750 w 84666"/>
                <a:gd name="connsiteY3" fmla="*/ 67606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67606"/>
                  </a:lnTo>
                  <a:lnTo>
                    <a:pt x="31750" y="67606"/>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4" name="PA-任意多边形: 形状 1651"/>
            <p:cNvSpPr/>
            <p:nvPr>
              <p:custDataLst>
                <p:tags r:id="rId40"/>
              </p:custDataLst>
            </p:nvPr>
          </p:nvSpPr>
          <p:spPr bwMode="auto">
            <a:xfrm>
              <a:off x="20810855" y="23371810"/>
              <a:ext cx="84667" cy="84667"/>
            </a:xfrm>
            <a:custGeom>
              <a:avLst/>
              <a:gdLst>
                <a:gd name="connsiteX0" fmla="*/ 31750 w 84666"/>
                <a:gd name="connsiteY0" fmla="*/ 31750 h 84666"/>
                <a:gd name="connsiteX1" fmla="*/ 67522 w 84666"/>
                <a:gd name="connsiteY1" fmla="*/ 31750 h 84666"/>
                <a:gd name="connsiteX2" fmla="*/ 67522 w 84666"/>
                <a:gd name="connsiteY2" fmla="*/ 67479 h 84666"/>
                <a:gd name="connsiteX3" fmla="*/ 31750 w 84666"/>
                <a:gd name="connsiteY3" fmla="*/ 67479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67479"/>
                  </a:lnTo>
                  <a:lnTo>
                    <a:pt x="31750" y="67479"/>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5" name="PA-任意多边形: 形状 1652"/>
            <p:cNvSpPr/>
            <p:nvPr>
              <p:custDataLst>
                <p:tags r:id="rId41"/>
              </p:custDataLst>
            </p:nvPr>
          </p:nvSpPr>
          <p:spPr bwMode="auto">
            <a:xfrm>
              <a:off x="20871180" y="23371810"/>
              <a:ext cx="84667" cy="84667"/>
            </a:xfrm>
            <a:custGeom>
              <a:avLst/>
              <a:gdLst>
                <a:gd name="connsiteX0" fmla="*/ 31750 w 84666"/>
                <a:gd name="connsiteY0" fmla="*/ 31750 h 84666"/>
                <a:gd name="connsiteX1" fmla="*/ 67522 w 84666"/>
                <a:gd name="connsiteY1" fmla="*/ 31750 h 84666"/>
                <a:gd name="connsiteX2" fmla="*/ 67522 w 84666"/>
                <a:gd name="connsiteY2" fmla="*/ 67479 h 84666"/>
                <a:gd name="connsiteX3" fmla="*/ 31750 w 84666"/>
                <a:gd name="connsiteY3" fmla="*/ 67479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67479"/>
                  </a:lnTo>
                  <a:lnTo>
                    <a:pt x="31750" y="67479"/>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6" name="PA-任意多边形: 形状 1653"/>
            <p:cNvSpPr/>
            <p:nvPr>
              <p:custDataLst>
                <p:tags r:id="rId42"/>
              </p:custDataLst>
            </p:nvPr>
          </p:nvSpPr>
          <p:spPr bwMode="auto">
            <a:xfrm>
              <a:off x="20810855" y="23432093"/>
              <a:ext cx="84667" cy="84667"/>
            </a:xfrm>
            <a:custGeom>
              <a:avLst/>
              <a:gdLst>
                <a:gd name="connsiteX0" fmla="*/ 31750 w 84666"/>
                <a:gd name="connsiteY0" fmla="*/ 31750 h 84666"/>
                <a:gd name="connsiteX1" fmla="*/ 67522 w 84666"/>
                <a:gd name="connsiteY1" fmla="*/ 31750 h 84666"/>
                <a:gd name="connsiteX2" fmla="*/ 67522 w 84666"/>
                <a:gd name="connsiteY2" fmla="*/ 67564 h 84666"/>
                <a:gd name="connsiteX3" fmla="*/ 31750 w 84666"/>
                <a:gd name="connsiteY3" fmla="*/ 67564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67564"/>
                  </a:lnTo>
                  <a:lnTo>
                    <a:pt x="31750" y="67564"/>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7" name="PA-任意多边形: 形状 1654"/>
            <p:cNvSpPr/>
            <p:nvPr>
              <p:custDataLst>
                <p:tags r:id="rId43"/>
              </p:custDataLst>
            </p:nvPr>
          </p:nvSpPr>
          <p:spPr bwMode="auto">
            <a:xfrm>
              <a:off x="20579884" y="22986323"/>
              <a:ext cx="84667" cy="84667"/>
            </a:xfrm>
            <a:custGeom>
              <a:avLst/>
              <a:gdLst>
                <a:gd name="connsiteX0" fmla="*/ 31750 w 84666"/>
                <a:gd name="connsiteY0" fmla="*/ 31750 h 84666"/>
                <a:gd name="connsiteX1" fmla="*/ 67522 w 84666"/>
                <a:gd name="connsiteY1" fmla="*/ 31750 h 84666"/>
                <a:gd name="connsiteX2" fmla="*/ 67522 w 84666"/>
                <a:gd name="connsiteY2" fmla="*/ 83905 h 84666"/>
                <a:gd name="connsiteX3" fmla="*/ 31750 w 84666"/>
                <a:gd name="connsiteY3" fmla="*/ 83905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905"/>
                  </a:lnTo>
                  <a:lnTo>
                    <a:pt x="31750" y="83905"/>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8" name="PA-任意多边形: 形状 1655"/>
            <p:cNvSpPr/>
            <p:nvPr>
              <p:custDataLst>
                <p:tags r:id="rId44"/>
              </p:custDataLst>
            </p:nvPr>
          </p:nvSpPr>
          <p:spPr bwMode="auto">
            <a:xfrm>
              <a:off x="20579884" y="23074164"/>
              <a:ext cx="84667" cy="84667"/>
            </a:xfrm>
            <a:custGeom>
              <a:avLst/>
              <a:gdLst>
                <a:gd name="connsiteX0" fmla="*/ 31750 w 84666"/>
                <a:gd name="connsiteY0" fmla="*/ 31750 h 84666"/>
                <a:gd name="connsiteX1" fmla="*/ 67522 w 84666"/>
                <a:gd name="connsiteY1" fmla="*/ 31750 h 84666"/>
                <a:gd name="connsiteX2" fmla="*/ 67522 w 84666"/>
                <a:gd name="connsiteY2" fmla="*/ 83905 h 84666"/>
                <a:gd name="connsiteX3" fmla="*/ 31750 w 84666"/>
                <a:gd name="connsiteY3" fmla="*/ 83905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905"/>
                  </a:lnTo>
                  <a:lnTo>
                    <a:pt x="31750" y="83905"/>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89" name="PA-任意多边形: 形状 1656"/>
            <p:cNvSpPr/>
            <p:nvPr>
              <p:custDataLst>
                <p:tags r:id="rId45"/>
              </p:custDataLst>
            </p:nvPr>
          </p:nvSpPr>
          <p:spPr bwMode="auto">
            <a:xfrm>
              <a:off x="20519559" y="23162133"/>
              <a:ext cx="84667" cy="84667"/>
            </a:xfrm>
            <a:custGeom>
              <a:avLst/>
              <a:gdLst>
                <a:gd name="connsiteX0" fmla="*/ 31750 w 84666"/>
                <a:gd name="connsiteY0" fmla="*/ 31750 h 84666"/>
                <a:gd name="connsiteX1" fmla="*/ 67522 w 84666"/>
                <a:gd name="connsiteY1" fmla="*/ 31750 h 84666"/>
                <a:gd name="connsiteX2" fmla="*/ 67522 w 84666"/>
                <a:gd name="connsiteY2" fmla="*/ 83820 h 84666"/>
                <a:gd name="connsiteX3" fmla="*/ 31750 w 84666"/>
                <a:gd name="connsiteY3" fmla="*/ 83820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820"/>
                  </a:lnTo>
                  <a:lnTo>
                    <a:pt x="31750" y="83820"/>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90" name="PA-任意多边形: 形状 1657"/>
            <p:cNvSpPr/>
            <p:nvPr>
              <p:custDataLst>
                <p:tags r:id="rId46"/>
              </p:custDataLst>
            </p:nvPr>
          </p:nvSpPr>
          <p:spPr bwMode="auto">
            <a:xfrm>
              <a:off x="20579884" y="23162133"/>
              <a:ext cx="84667" cy="84667"/>
            </a:xfrm>
            <a:custGeom>
              <a:avLst/>
              <a:gdLst>
                <a:gd name="connsiteX0" fmla="*/ 31750 w 84666"/>
                <a:gd name="connsiteY0" fmla="*/ 31750 h 84666"/>
                <a:gd name="connsiteX1" fmla="*/ 67522 w 84666"/>
                <a:gd name="connsiteY1" fmla="*/ 31750 h 84666"/>
                <a:gd name="connsiteX2" fmla="*/ 67522 w 84666"/>
                <a:gd name="connsiteY2" fmla="*/ 83862 h 84666"/>
                <a:gd name="connsiteX3" fmla="*/ 31750 w 84666"/>
                <a:gd name="connsiteY3" fmla="*/ 83862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862"/>
                  </a:lnTo>
                  <a:lnTo>
                    <a:pt x="31750" y="83862"/>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91" name="PA-任意多边形: 形状 1658"/>
            <p:cNvSpPr/>
            <p:nvPr>
              <p:custDataLst>
                <p:tags r:id="rId47"/>
              </p:custDataLst>
            </p:nvPr>
          </p:nvSpPr>
          <p:spPr bwMode="auto">
            <a:xfrm>
              <a:off x="20519559" y="23249932"/>
              <a:ext cx="84667" cy="84667"/>
            </a:xfrm>
            <a:custGeom>
              <a:avLst/>
              <a:gdLst>
                <a:gd name="connsiteX0" fmla="*/ 31750 w 84666"/>
                <a:gd name="connsiteY0" fmla="*/ 31750 h 84666"/>
                <a:gd name="connsiteX1" fmla="*/ 67522 w 84666"/>
                <a:gd name="connsiteY1" fmla="*/ 31750 h 84666"/>
                <a:gd name="connsiteX2" fmla="*/ 67522 w 84666"/>
                <a:gd name="connsiteY2" fmla="*/ 83905 h 84666"/>
                <a:gd name="connsiteX3" fmla="*/ 31750 w 84666"/>
                <a:gd name="connsiteY3" fmla="*/ 83905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905"/>
                  </a:lnTo>
                  <a:lnTo>
                    <a:pt x="31750" y="83905"/>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92" name="PA-任意多边形: 形状 1659"/>
            <p:cNvSpPr/>
            <p:nvPr>
              <p:custDataLst>
                <p:tags r:id="rId48"/>
              </p:custDataLst>
            </p:nvPr>
          </p:nvSpPr>
          <p:spPr bwMode="auto">
            <a:xfrm>
              <a:off x="20579884" y="23249975"/>
              <a:ext cx="84667" cy="84667"/>
            </a:xfrm>
            <a:custGeom>
              <a:avLst/>
              <a:gdLst>
                <a:gd name="connsiteX0" fmla="*/ 31750 w 84666"/>
                <a:gd name="connsiteY0" fmla="*/ 31750 h 84666"/>
                <a:gd name="connsiteX1" fmla="*/ 67522 w 84666"/>
                <a:gd name="connsiteY1" fmla="*/ 31750 h 84666"/>
                <a:gd name="connsiteX2" fmla="*/ 67522 w 84666"/>
                <a:gd name="connsiteY2" fmla="*/ 83862 h 84666"/>
                <a:gd name="connsiteX3" fmla="*/ 31750 w 84666"/>
                <a:gd name="connsiteY3" fmla="*/ 83862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862"/>
                  </a:lnTo>
                  <a:lnTo>
                    <a:pt x="31750" y="83862"/>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93" name="PA-任意多边形: 形状 1660"/>
            <p:cNvSpPr/>
            <p:nvPr>
              <p:custDataLst>
                <p:tags r:id="rId49"/>
              </p:custDataLst>
            </p:nvPr>
          </p:nvSpPr>
          <p:spPr bwMode="auto">
            <a:xfrm>
              <a:off x="20519559" y="23337816"/>
              <a:ext cx="84667" cy="84667"/>
            </a:xfrm>
            <a:custGeom>
              <a:avLst/>
              <a:gdLst>
                <a:gd name="connsiteX0" fmla="*/ 31750 w 84666"/>
                <a:gd name="connsiteY0" fmla="*/ 31750 h 84666"/>
                <a:gd name="connsiteX1" fmla="*/ 67522 w 84666"/>
                <a:gd name="connsiteY1" fmla="*/ 31750 h 84666"/>
                <a:gd name="connsiteX2" fmla="*/ 67522 w 84666"/>
                <a:gd name="connsiteY2" fmla="*/ 83820 h 84666"/>
                <a:gd name="connsiteX3" fmla="*/ 31750 w 84666"/>
                <a:gd name="connsiteY3" fmla="*/ 83820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820"/>
                  </a:lnTo>
                  <a:lnTo>
                    <a:pt x="31750" y="83820"/>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94" name="PA-任意多边形: 形状 1661"/>
            <p:cNvSpPr/>
            <p:nvPr>
              <p:custDataLst>
                <p:tags r:id="rId50"/>
              </p:custDataLst>
            </p:nvPr>
          </p:nvSpPr>
          <p:spPr bwMode="auto">
            <a:xfrm>
              <a:off x="20579884" y="23337816"/>
              <a:ext cx="84667" cy="84667"/>
            </a:xfrm>
            <a:custGeom>
              <a:avLst/>
              <a:gdLst>
                <a:gd name="connsiteX0" fmla="*/ 31750 w 84666"/>
                <a:gd name="connsiteY0" fmla="*/ 31750 h 84666"/>
                <a:gd name="connsiteX1" fmla="*/ 67522 w 84666"/>
                <a:gd name="connsiteY1" fmla="*/ 31750 h 84666"/>
                <a:gd name="connsiteX2" fmla="*/ 67522 w 84666"/>
                <a:gd name="connsiteY2" fmla="*/ 83820 h 84666"/>
                <a:gd name="connsiteX3" fmla="*/ 31750 w 84666"/>
                <a:gd name="connsiteY3" fmla="*/ 83820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820"/>
                  </a:lnTo>
                  <a:lnTo>
                    <a:pt x="31750" y="83820"/>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95" name="PA-任意多边形: 形状 1662"/>
            <p:cNvSpPr/>
            <p:nvPr>
              <p:custDataLst>
                <p:tags r:id="rId51"/>
              </p:custDataLst>
            </p:nvPr>
          </p:nvSpPr>
          <p:spPr bwMode="auto">
            <a:xfrm>
              <a:off x="20519559" y="23425700"/>
              <a:ext cx="84667" cy="84667"/>
            </a:xfrm>
            <a:custGeom>
              <a:avLst/>
              <a:gdLst>
                <a:gd name="connsiteX0" fmla="*/ 31750 w 84666"/>
                <a:gd name="connsiteY0" fmla="*/ 31750 h 84666"/>
                <a:gd name="connsiteX1" fmla="*/ 67522 w 84666"/>
                <a:gd name="connsiteY1" fmla="*/ 31750 h 84666"/>
                <a:gd name="connsiteX2" fmla="*/ 67522 w 84666"/>
                <a:gd name="connsiteY2" fmla="*/ 83820 h 84666"/>
                <a:gd name="connsiteX3" fmla="*/ 31750 w 84666"/>
                <a:gd name="connsiteY3" fmla="*/ 83820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820"/>
                  </a:lnTo>
                  <a:lnTo>
                    <a:pt x="31750" y="83820"/>
                  </a:lnTo>
                  <a:close/>
                </a:path>
              </a:pathLst>
            </a:custGeom>
            <a:solidFill>
              <a:schemeClr val="bg1"/>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196" name="PA-任意多边形: 形状 1663"/>
            <p:cNvSpPr/>
            <p:nvPr>
              <p:custDataLst>
                <p:tags r:id="rId52"/>
              </p:custDataLst>
            </p:nvPr>
          </p:nvSpPr>
          <p:spPr bwMode="auto">
            <a:xfrm>
              <a:off x="20579884" y="23425700"/>
              <a:ext cx="84667" cy="84667"/>
            </a:xfrm>
            <a:custGeom>
              <a:avLst/>
              <a:gdLst>
                <a:gd name="connsiteX0" fmla="*/ 31750 w 84666"/>
                <a:gd name="connsiteY0" fmla="*/ 31750 h 84666"/>
                <a:gd name="connsiteX1" fmla="*/ 67522 w 84666"/>
                <a:gd name="connsiteY1" fmla="*/ 31750 h 84666"/>
                <a:gd name="connsiteX2" fmla="*/ 67522 w 84666"/>
                <a:gd name="connsiteY2" fmla="*/ 83820 h 84666"/>
                <a:gd name="connsiteX3" fmla="*/ 31750 w 84666"/>
                <a:gd name="connsiteY3" fmla="*/ 83820 h 84666"/>
              </a:gdLst>
              <a:ahLst/>
              <a:cxnLst>
                <a:cxn ang="0">
                  <a:pos x="connsiteX0" y="connsiteY0"/>
                </a:cxn>
                <a:cxn ang="0">
                  <a:pos x="connsiteX1" y="connsiteY1"/>
                </a:cxn>
                <a:cxn ang="0">
                  <a:pos x="connsiteX2" y="connsiteY2"/>
                </a:cxn>
                <a:cxn ang="0">
                  <a:pos x="connsiteX3" y="connsiteY3"/>
                </a:cxn>
              </a:cxnLst>
              <a:rect l="l" t="t" r="r" b="b"/>
              <a:pathLst>
                <a:path w="84666" h="84666">
                  <a:moveTo>
                    <a:pt x="31750" y="31750"/>
                  </a:moveTo>
                  <a:lnTo>
                    <a:pt x="67522" y="31750"/>
                  </a:lnTo>
                  <a:lnTo>
                    <a:pt x="67522" y="83820"/>
                  </a:lnTo>
                  <a:lnTo>
                    <a:pt x="31750" y="83820"/>
                  </a:lnTo>
                  <a:close/>
                </a:path>
              </a:pathLst>
            </a:custGeom>
            <a:solidFill>
              <a:srgbClr val="D9D9D9"/>
            </a:solidFill>
            <a:ln>
              <a:noFill/>
            </a:ln>
          </p:spPr>
          <p:txBody>
            <a:bodyPr rtlCol="0" anchor="ctr">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grpSp>
      <p:sp>
        <p:nvSpPr>
          <p:cNvPr id="29" name="icon"/>
          <p:cNvSpPr/>
          <p:nvPr>
            <p:custDataLst>
              <p:tags r:id="rId17"/>
            </p:custDataLst>
          </p:nvPr>
        </p:nvSpPr>
        <p:spPr bwMode="auto">
          <a:xfrm>
            <a:off x="5928158" y="1033148"/>
            <a:ext cx="336954" cy="336954"/>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p>
      <p:grpSp>
        <p:nvGrpSpPr>
          <p:cNvPr id="416" name="icon"/>
          <p:cNvGrpSpPr/>
          <p:nvPr>
            <p:custDataLst>
              <p:tags r:id="rId18"/>
            </p:custDataLst>
          </p:nvPr>
        </p:nvGrpSpPr>
        <p:grpSpPr>
          <a:xfrm>
            <a:off x="9661852" y="1052833"/>
            <a:ext cx="212281" cy="336954"/>
            <a:chOff x="3971925" y="3097213"/>
            <a:chExt cx="739775" cy="1622426"/>
          </a:xfrm>
          <a:solidFill>
            <a:schemeClr val="accent1"/>
          </a:solidFill>
        </p:grpSpPr>
        <p:sp>
          <p:nvSpPr>
            <p:cNvPr id="417" name="PA-任意多边形 41"/>
            <p:cNvSpPr/>
            <p:nvPr>
              <p:custDataLst>
                <p:tags r:id="rId19"/>
              </p:custDataLst>
            </p:nvPr>
          </p:nvSpPr>
          <p:spPr bwMode="auto">
            <a:xfrm>
              <a:off x="3971925" y="3394076"/>
              <a:ext cx="384175" cy="1325563"/>
            </a:xfrm>
            <a:custGeom>
              <a:avLst/>
              <a:gdLst>
                <a:gd name="T0" fmla="*/ 73 w 218"/>
                <a:gd name="T1" fmla="*/ 483 h 754"/>
                <a:gd name="T2" fmla="*/ 61 w 218"/>
                <a:gd name="T3" fmla="*/ 698 h 754"/>
                <a:gd name="T4" fmla="*/ 105 w 218"/>
                <a:gd name="T5" fmla="*/ 753 h 754"/>
                <a:gd name="T6" fmla="*/ 111 w 218"/>
                <a:gd name="T7" fmla="*/ 754 h 754"/>
                <a:gd name="T8" fmla="*/ 160 w 218"/>
                <a:gd name="T9" fmla="*/ 709 h 754"/>
                <a:gd name="T10" fmla="*/ 173 w 218"/>
                <a:gd name="T11" fmla="*/ 483 h 754"/>
                <a:gd name="T12" fmla="*/ 168 w 218"/>
                <a:gd name="T13" fmla="*/ 376 h 754"/>
                <a:gd name="T14" fmla="*/ 166 w 218"/>
                <a:gd name="T15" fmla="*/ 368 h 754"/>
                <a:gd name="T16" fmla="*/ 169 w 218"/>
                <a:gd name="T17" fmla="*/ 325 h 754"/>
                <a:gd name="T18" fmla="*/ 170 w 218"/>
                <a:gd name="T19" fmla="*/ 238 h 754"/>
                <a:gd name="T20" fmla="*/ 140 w 218"/>
                <a:gd name="T21" fmla="*/ 206 h 754"/>
                <a:gd name="T22" fmla="*/ 106 w 218"/>
                <a:gd name="T23" fmla="*/ 93 h 754"/>
                <a:gd name="T24" fmla="*/ 107 w 218"/>
                <a:gd name="T25" fmla="*/ 77 h 754"/>
                <a:gd name="T26" fmla="*/ 142 w 218"/>
                <a:gd name="T27" fmla="*/ 49 h 754"/>
                <a:gd name="T28" fmla="*/ 170 w 218"/>
                <a:gd name="T29" fmla="*/ 84 h 754"/>
                <a:gd name="T30" fmla="*/ 170 w 218"/>
                <a:gd name="T31" fmla="*/ 85 h 754"/>
                <a:gd name="T32" fmla="*/ 170 w 218"/>
                <a:gd name="T33" fmla="*/ 86 h 754"/>
                <a:gd name="T34" fmla="*/ 170 w 218"/>
                <a:gd name="T35" fmla="*/ 93 h 754"/>
                <a:gd name="T36" fmla="*/ 181 w 218"/>
                <a:gd name="T37" fmla="*/ 148 h 754"/>
                <a:gd name="T38" fmla="*/ 190 w 218"/>
                <a:gd name="T39" fmla="*/ 165 h 754"/>
                <a:gd name="T40" fmla="*/ 200 w 218"/>
                <a:gd name="T41" fmla="*/ 141 h 754"/>
                <a:gd name="T42" fmla="*/ 180 w 218"/>
                <a:gd name="T43" fmla="*/ 29 h 754"/>
                <a:gd name="T44" fmla="*/ 61 w 218"/>
                <a:gd name="T45" fmla="*/ 65 h 754"/>
                <a:gd name="T46" fmla="*/ 6 w 218"/>
                <a:gd name="T47" fmla="*/ 316 h 754"/>
                <a:gd name="T48" fmla="*/ 72 w 218"/>
                <a:gd name="T49" fmla="*/ 419 h 754"/>
                <a:gd name="T50" fmla="*/ 73 w 218"/>
                <a:gd name="T51" fmla="*/ 48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754">
                  <a:moveTo>
                    <a:pt x="73" y="483"/>
                  </a:moveTo>
                  <a:cubicBezTo>
                    <a:pt x="73" y="533"/>
                    <a:pt x="71" y="604"/>
                    <a:pt x="61" y="698"/>
                  </a:cubicBezTo>
                  <a:cubicBezTo>
                    <a:pt x="58" y="726"/>
                    <a:pt x="78" y="750"/>
                    <a:pt x="105" y="753"/>
                  </a:cubicBezTo>
                  <a:cubicBezTo>
                    <a:pt x="107" y="753"/>
                    <a:pt x="109" y="754"/>
                    <a:pt x="111" y="754"/>
                  </a:cubicBezTo>
                  <a:cubicBezTo>
                    <a:pt x="136" y="754"/>
                    <a:pt x="158" y="734"/>
                    <a:pt x="160" y="709"/>
                  </a:cubicBezTo>
                  <a:cubicBezTo>
                    <a:pt x="170" y="611"/>
                    <a:pt x="173" y="536"/>
                    <a:pt x="173" y="483"/>
                  </a:cubicBezTo>
                  <a:cubicBezTo>
                    <a:pt x="173" y="413"/>
                    <a:pt x="168" y="379"/>
                    <a:pt x="168" y="376"/>
                  </a:cubicBezTo>
                  <a:cubicBezTo>
                    <a:pt x="167" y="373"/>
                    <a:pt x="167" y="370"/>
                    <a:pt x="166" y="368"/>
                  </a:cubicBezTo>
                  <a:cubicBezTo>
                    <a:pt x="169" y="354"/>
                    <a:pt x="170" y="340"/>
                    <a:pt x="169" y="325"/>
                  </a:cubicBezTo>
                  <a:cubicBezTo>
                    <a:pt x="166" y="295"/>
                    <a:pt x="166" y="266"/>
                    <a:pt x="170" y="238"/>
                  </a:cubicBezTo>
                  <a:cubicBezTo>
                    <a:pt x="158" y="228"/>
                    <a:pt x="148" y="217"/>
                    <a:pt x="140" y="206"/>
                  </a:cubicBezTo>
                  <a:cubicBezTo>
                    <a:pt x="109" y="163"/>
                    <a:pt x="106" y="117"/>
                    <a:pt x="106" y="93"/>
                  </a:cubicBezTo>
                  <a:cubicBezTo>
                    <a:pt x="106" y="84"/>
                    <a:pt x="106" y="78"/>
                    <a:pt x="107" y="77"/>
                  </a:cubicBezTo>
                  <a:cubicBezTo>
                    <a:pt x="109" y="59"/>
                    <a:pt x="125" y="47"/>
                    <a:pt x="142" y="49"/>
                  </a:cubicBezTo>
                  <a:cubicBezTo>
                    <a:pt x="160" y="51"/>
                    <a:pt x="172" y="67"/>
                    <a:pt x="170" y="84"/>
                  </a:cubicBezTo>
                  <a:cubicBezTo>
                    <a:pt x="170" y="85"/>
                    <a:pt x="170" y="85"/>
                    <a:pt x="170" y="85"/>
                  </a:cubicBezTo>
                  <a:cubicBezTo>
                    <a:pt x="170" y="85"/>
                    <a:pt x="170" y="85"/>
                    <a:pt x="170" y="86"/>
                  </a:cubicBezTo>
                  <a:cubicBezTo>
                    <a:pt x="170" y="88"/>
                    <a:pt x="170" y="90"/>
                    <a:pt x="170" y="93"/>
                  </a:cubicBezTo>
                  <a:cubicBezTo>
                    <a:pt x="170" y="106"/>
                    <a:pt x="172" y="127"/>
                    <a:pt x="181" y="148"/>
                  </a:cubicBezTo>
                  <a:cubicBezTo>
                    <a:pt x="183" y="154"/>
                    <a:pt x="186" y="160"/>
                    <a:pt x="190" y="165"/>
                  </a:cubicBezTo>
                  <a:cubicBezTo>
                    <a:pt x="193" y="157"/>
                    <a:pt x="196" y="149"/>
                    <a:pt x="200" y="141"/>
                  </a:cubicBezTo>
                  <a:cubicBezTo>
                    <a:pt x="218" y="103"/>
                    <a:pt x="212" y="58"/>
                    <a:pt x="180" y="29"/>
                  </a:cubicBezTo>
                  <a:cubicBezTo>
                    <a:pt x="148" y="0"/>
                    <a:pt x="90" y="10"/>
                    <a:pt x="61" y="65"/>
                  </a:cubicBezTo>
                  <a:cubicBezTo>
                    <a:pt x="21" y="140"/>
                    <a:pt x="0" y="227"/>
                    <a:pt x="6" y="316"/>
                  </a:cubicBezTo>
                  <a:cubicBezTo>
                    <a:pt x="8" y="364"/>
                    <a:pt x="38" y="404"/>
                    <a:pt x="72" y="419"/>
                  </a:cubicBezTo>
                  <a:cubicBezTo>
                    <a:pt x="73" y="434"/>
                    <a:pt x="73" y="455"/>
                    <a:pt x="73" y="483"/>
                  </a:cubicBezTo>
                  <a:close/>
                </a:path>
              </a:pathLst>
            </a:custGeom>
            <a:solidFill>
              <a:schemeClr val="bg1"/>
            </a:solidFill>
            <a:ln>
              <a:noFill/>
            </a:ln>
          </p:spPr>
          <p:txBody>
            <a:bodyPr vert="horz" wrap="square" lIns="91440" tIns="45720" rIns="91440" bIns="45720" numCol="1" anchor="ctr" anchorCtr="0" compatLnSpc="0">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418" name="PA-任意多边形 42"/>
            <p:cNvSpPr/>
            <p:nvPr>
              <p:custDataLst>
                <p:tags r:id="rId20"/>
              </p:custDataLst>
            </p:nvPr>
          </p:nvSpPr>
          <p:spPr bwMode="auto">
            <a:xfrm>
              <a:off x="4608513" y="3808413"/>
              <a:ext cx="103187" cy="882650"/>
            </a:xfrm>
            <a:custGeom>
              <a:avLst/>
              <a:gdLst>
                <a:gd name="T0" fmla="*/ 38 w 58"/>
                <a:gd name="T1" fmla="*/ 501 h 501"/>
                <a:gd name="T2" fmla="*/ 58 w 58"/>
                <a:gd name="T3" fmla="*/ 481 h 501"/>
                <a:gd name="T4" fmla="*/ 58 w 58"/>
                <a:gd name="T5" fmla="*/ 73 h 501"/>
                <a:gd name="T6" fmla="*/ 9 w 58"/>
                <a:gd name="T7" fmla="*/ 0 h 501"/>
                <a:gd name="T8" fmla="*/ 12 w 58"/>
                <a:gd name="T9" fmla="*/ 13 h 501"/>
                <a:gd name="T10" fmla="*/ 0 w 58"/>
                <a:gd name="T11" fmla="*/ 40 h 501"/>
                <a:gd name="T12" fmla="*/ 18 w 58"/>
                <a:gd name="T13" fmla="*/ 73 h 501"/>
                <a:gd name="T14" fmla="*/ 18 w 58"/>
                <a:gd name="T15" fmla="*/ 481 h 501"/>
                <a:gd name="T16" fmla="*/ 38 w 58"/>
                <a:gd name="T17"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01">
                  <a:moveTo>
                    <a:pt x="38" y="501"/>
                  </a:moveTo>
                  <a:cubicBezTo>
                    <a:pt x="49" y="501"/>
                    <a:pt x="58" y="492"/>
                    <a:pt x="58" y="481"/>
                  </a:cubicBezTo>
                  <a:cubicBezTo>
                    <a:pt x="58" y="73"/>
                    <a:pt x="58" y="73"/>
                    <a:pt x="58" y="73"/>
                  </a:cubicBezTo>
                  <a:cubicBezTo>
                    <a:pt x="58" y="40"/>
                    <a:pt x="38" y="11"/>
                    <a:pt x="9" y="0"/>
                  </a:cubicBezTo>
                  <a:cubicBezTo>
                    <a:pt x="11" y="4"/>
                    <a:pt x="12" y="8"/>
                    <a:pt x="12" y="13"/>
                  </a:cubicBezTo>
                  <a:cubicBezTo>
                    <a:pt x="13" y="24"/>
                    <a:pt x="8" y="34"/>
                    <a:pt x="0" y="40"/>
                  </a:cubicBezTo>
                  <a:cubicBezTo>
                    <a:pt x="11" y="47"/>
                    <a:pt x="18" y="59"/>
                    <a:pt x="18" y="73"/>
                  </a:cubicBezTo>
                  <a:cubicBezTo>
                    <a:pt x="18" y="481"/>
                    <a:pt x="18" y="481"/>
                    <a:pt x="18" y="481"/>
                  </a:cubicBezTo>
                  <a:cubicBezTo>
                    <a:pt x="18" y="492"/>
                    <a:pt x="27" y="501"/>
                    <a:pt x="38" y="501"/>
                  </a:cubicBezTo>
                  <a:close/>
                </a:path>
              </a:pathLst>
            </a:custGeom>
            <a:solidFill>
              <a:schemeClr val="bg1"/>
            </a:solidFill>
            <a:ln>
              <a:noFill/>
            </a:ln>
          </p:spPr>
          <p:txBody>
            <a:bodyPr vert="horz" wrap="square" lIns="91440" tIns="45720" rIns="91440" bIns="45720" numCol="1" anchor="ctr" anchorCtr="0" compatLnSpc="0">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419" name="PA-任意多边形 43"/>
            <p:cNvSpPr/>
            <p:nvPr>
              <p:custDataLst>
                <p:tags r:id="rId21"/>
              </p:custDataLst>
            </p:nvPr>
          </p:nvSpPr>
          <p:spPr bwMode="auto">
            <a:xfrm>
              <a:off x="4437063" y="3884613"/>
              <a:ext cx="87312" cy="87313"/>
            </a:xfrm>
            <a:custGeom>
              <a:avLst/>
              <a:gdLst>
                <a:gd name="T0" fmla="*/ 6 w 50"/>
                <a:gd name="T1" fmla="*/ 0 h 50"/>
                <a:gd name="T2" fmla="*/ 0 w 50"/>
                <a:gd name="T3" fmla="*/ 30 h 50"/>
                <a:gd name="T4" fmla="*/ 20 w 50"/>
                <a:gd name="T5" fmla="*/ 50 h 50"/>
                <a:gd name="T6" fmla="*/ 40 w 50"/>
                <a:gd name="T7" fmla="*/ 30 h 50"/>
                <a:gd name="T8" fmla="*/ 40 w 50"/>
                <a:gd name="T9" fmla="*/ 30 h 50"/>
                <a:gd name="T10" fmla="*/ 50 w 50"/>
                <a:gd name="T11" fmla="*/ 4 h 50"/>
                <a:gd name="T12" fmla="*/ 6 w 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6" y="0"/>
                  </a:moveTo>
                  <a:cubicBezTo>
                    <a:pt x="2" y="9"/>
                    <a:pt x="0" y="19"/>
                    <a:pt x="0" y="30"/>
                  </a:cubicBezTo>
                  <a:cubicBezTo>
                    <a:pt x="0" y="41"/>
                    <a:pt x="9" y="50"/>
                    <a:pt x="20" y="50"/>
                  </a:cubicBezTo>
                  <a:cubicBezTo>
                    <a:pt x="31" y="50"/>
                    <a:pt x="40" y="41"/>
                    <a:pt x="40" y="30"/>
                  </a:cubicBezTo>
                  <a:cubicBezTo>
                    <a:pt x="40" y="30"/>
                    <a:pt x="40" y="30"/>
                    <a:pt x="40" y="30"/>
                  </a:cubicBezTo>
                  <a:cubicBezTo>
                    <a:pt x="40" y="20"/>
                    <a:pt x="44" y="11"/>
                    <a:pt x="50" y="4"/>
                  </a:cubicBezTo>
                  <a:cubicBezTo>
                    <a:pt x="35" y="4"/>
                    <a:pt x="20" y="3"/>
                    <a:pt x="6" y="0"/>
                  </a:cubicBezTo>
                  <a:close/>
                </a:path>
              </a:pathLst>
            </a:custGeom>
            <a:solidFill>
              <a:schemeClr val="bg1"/>
            </a:solidFill>
            <a:ln>
              <a:noFill/>
            </a:ln>
          </p:spPr>
          <p:txBody>
            <a:bodyPr vert="horz" wrap="square" lIns="91440" tIns="45720" rIns="91440" bIns="45720" numCol="1" anchor="ctr" anchorCtr="0" compatLnSpc="0">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420" name="PA-任意多边形 44"/>
            <p:cNvSpPr/>
            <p:nvPr>
              <p:custDataLst>
                <p:tags r:id="rId22"/>
              </p:custDataLst>
            </p:nvPr>
          </p:nvSpPr>
          <p:spPr bwMode="auto">
            <a:xfrm>
              <a:off x="4208463" y="3097213"/>
              <a:ext cx="347662" cy="349250"/>
            </a:xfrm>
            <a:custGeom>
              <a:avLst/>
              <a:gdLst>
                <a:gd name="T0" fmla="*/ 79 w 198"/>
                <a:gd name="T1" fmla="*/ 187 h 198"/>
                <a:gd name="T2" fmla="*/ 187 w 198"/>
                <a:gd name="T3" fmla="*/ 120 h 198"/>
                <a:gd name="T4" fmla="*/ 120 w 198"/>
                <a:gd name="T5" fmla="*/ 12 h 198"/>
                <a:gd name="T6" fmla="*/ 12 w 198"/>
                <a:gd name="T7" fmla="*/ 79 h 198"/>
                <a:gd name="T8" fmla="*/ 79 w 198"/>
                <a:gd name="T9" fmla="*/ 187 h 198"/>
              </a:gdLst>
              <a:ahLst/>
              <a:cxnLst>
                <a:cxn ang="0">
                  <a:pos x="T0" y="T1"/>
                </a:cxn>
                <a:cxn ang="0">
                  <a:pos x="T2" y="T3"/>
                </a:cxn>
                <a:cxn ang="0">
                  <a:pos x="T4" y="T5"/>
                </a:cxn>
                <a:cxn ang="0">
                  <a:pos x="T6" y="T7"/>
                </a:cxn>
                <a:cxn ang="0">
                  <a:pos x="T8" y="T9"/>
                </a:cxn>
              </a:cxnLst>
              <a:rect l="0" t="0" r="r" b="b"/>
              <a:pathLst>
                <a:path w="198" h="198">
                  <a:moveTo>
                    <a:pt x="79" y="187"/>
                  </a:moveTo>
                  <a:cubicBezTo>
                    <a:pt x="127" y="198"/>
                    <a:pt x="176" y="168"/>
                    <a:pt x="187" y="120"/>
                  </a:cubicBezTo>
                  <a:cubicBezTo>
                    <a:pt x="198" y="71"/>
                    <a:pt x="168" y="23"/>
                    <a:pt x="120" y="12"/>
                  </a:cubicBezTo>
                  <a:cubicBezTo>
                    <a:pt x="71" y="0"/>
                    <a:pt x="23" y="31"/>
                    <a:pt x="12" y="79"/>
                  </a:cubicBezTo>
                  <a:cubicBezTo>
                    <a:pt x="0" y="127"/>
                    <a:pt x="31" y="176"/>
                    <a:pt x="79" y="187"/>
                  </a:cubicBezTo>
                  <a:close/>
                </a:path>
              </a:pathLst>
            </a:custGeom>
            <a:solidFill>
              <a:schemeClr val="bg1"/>
            </a:solidFill>
            <a:ln>
              <a:noFill/>
            </a:ln>
          </p:spPr>
          <p:txBody>
            <a:bodyPr vert="horz" wrap="square" lIns="91440" tIns="45720" rIns="91440" bIns="45720" numCol="1" anchor="ctr" anchorCtr="0" compatLnSpc="0">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sp>
          <p:nvSpPr>
            <p:cNvPr id="421" name="PA-任意多边形 45"/>
            <p:cNvSpPr/>
            <p:nvPr>
              <p:custDataLst>
                <p:tags r:id="rId23"/>
              </p:custDataLst>
            </p:nvPr>
          </p:nvSpPr>
          <p:spPr bwMode="auto">
            <a:xfrm>
              <a:off x="4171950" y="3494088"/>
              <a:ext cx="446087" cy="382588"/>
            </a:xfrm>
            <a:custGeom>
              <a:avLst/>
              <a:gdLst>
                <a:gd name="T0" fmla="*/ 210 w 253"/>
                <a:gd name="T1" fmla="*/ 218 h 218"/>
                <a:gd name="T2" fmla="*/ 230 w 253"/>
                <a:gd name="T3" fmla="*/ 218 h 218"/>
                <a:gd name="T4" fmla="*/ 239 w 253"/>
                <a:gd name="T5" fmla="*/ 215 h 218"/>
                <a:gd name="T6" fmla="*/ 252 w 253"/>
                <a:gd name="T7" fmla="*/ 192 h 218"/>
                <a:gd name="T8" fmla="*/ 244 w 253"/>
                <a:gd name="T9" fmla="*/ 175 h 218"/>
                <a:gd name="T10" fmla="*/ 228 w 253"/>
                <a:gd name="T11" fmla="*/ 170 h 218"/>
                <a:gd name="T12" fmla="*/ 227 w 253"/>
                <a:gd name="T13" fmla="*/ 170 h 218"/>
                <a:gd name="T14" fmla="*/ 207 w 253"/>
                <a:gd name="T15" fmla="*/ 170 h 218"/>
                <a:gd name="T16" fmla="*/ 117 w 253"/>
                <a:gd name="T17" fmla="*/ 153 h 218"/>
                <a:gd name="T18" fmla="*/ 72 w 253"/>
                <a:gd name="T19" fmla="*/ 117 h 218"/>
                <a:gd name="T20" fmla="*/ 59 w 253"/>
                <a:gd name="T21" fmla="*/ 94 h 218"/>
                <a:gd name="T22" fmla="*/ 48 w 253"/>
                <a:gd name="T23" fmla="*/ 37 h 218"/>
                <a:gd name="T24" fmla="*/ 48 w 253"/>
                <a:gd name="T25" fmla="*/ 29 h 218"/>
                <a:gd name="T26" fmla="*/ 48 w 253"/>
                <a:gd name="T27" fmla="*/ 27 h 218"/>
                <a:gd name="T28" fmla="*/ 43 w 253"/>
                <a:gd name="T29" fmla="*/ 9 h 218"/>
                <a:gd name="T30" fmla="*/ 27 w 253"/>
                <a:gd name="T31" fmla="*/ 0 h 218"/>
                <a:gd name="T32" fmla="*/ 24 w 253"/>
                <a:gd name="T33" fmla="*/ 0 h 218"/>
                <a:gd name="T34" fmla="*/ 0 w 253"/>
                <a:gd name="T35" fmla="*/ 21 h 218"/>
                <a:gd name="T36" fmla="*/ 0 w 253"/>
                <a:gd name="T37" fmla="*/ 36 h 218"/>
                <a:gd name="T38" fmla="*/ 33 w 253"/>
                <a:gd name="T39" fmla="*/ 144 h 218"/>
                <a:gd name="T40" fmla="*/ 58 w 253"/>
                <a:gd name="T41" fmla="*/ 172 h 218"/>
                <a:gd name="T42" fmla="*/ 97 w 253"/>
                <a:gd name="T43" fmla="*/ 197 h 218"/>
                <a:gd name="T44" fmla="*/ 160 w 253"/>
                <a:gd name="T45" fmla="*/ 215 h 218"/>
                <a:gd name="T46" fmla="*/ 207 w 253"/>
                <a:gd name="T47" fmla="*/ 218 h 218"/>
                <a:gd name="T48" fmla="*/ 210 w 253"/>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218">
                  <a:moveTo>
                    <a:pt x="210" y="218"/>
                  </a:moveTo>
                  <a:cubicBezTo>
                    <a:pt x="217" y="218"/>
                    <a:pt x="223" y="218"/>
                    <a:pt x="230" y="218"/>
                  </a:cubicBezTo>
                  <a:cubicBezTo>
                    <a:pt x="233" y="217"/>
                    <a:pt x="236" y="217"/>
                    <a:pt x="239" y="215"/>
                  </a:cubicBezTo>
                  <a:cubicBezTo>
                    <a:pt x="247" y="211"/>
                    <a:pt x="253" y="202"/>
                    <a:pt x="252" y="192"/>
                  </a:cubicBezTo>
                  <a:cubicBezTo>
                    <a:pt x="252" y="185"/>
                    <a:pt x="249" y="179"/>
                    <a:pt x="244" y="175"/>
                  </a:cubicBezTo>
                  <a:cubicBezTo>
                    <a:pt x="239" y="172"/>
                    <a:pt x="234" y="170"/>
                    <a:pt x="228" y="170"/>
                  </a:cubicBezTo>
                  <a:cubicBezTo>
                    <a:pt x="228" y="170"/>
                    <a:pt x="227" y="170"/>
                    <a:pt x="227" y="170"/>
                  </a:cubicBezTo>
                  <a:cubicBezTo>
                    <a:pt x="220" y="170"/>
                    <a:pt x="214" y="170"/>
                    <a:pt x="207" y="170"/>
                  </a:cubicBezTo>
                  <a:cubicBezTo>
                    <a:pt x="172" y="170"/>
                    <a:pt x="141" y="165"/>
                    <a:pt x="117" y="153"/>
                  </a:cubicBezTo>
                  <a:cubicBezTo>
                    <a:pt x="98" y="144"/>
                    <a:pt x="84" y="133"/>
                    <a:pt x="72" y="117"/>
                  </a:cubicBezTo>
                  <a:cubicBezTo>
                    <a:pt x="67" y="110"/>
                    <a:pt x="63" y="103"/>
                    <a:pt x="59" y="94"/>
                  </a:cubicBezTo>
                  <a:cubicBezTo>
                    <a:pt x="49" y="70"/>
                    <a:pt x="48" y="46"/>
                    <a:pt x="48" y="37"/>
                  </a:cubicBezTo>
                  <a:cubicBezTo>
                    <a:pt x="48" y="33"/>
                    <a:pt x="48" y="30"/>
                    <a:pt x="48" y="29"/>
                  </a:cubicBezTo>
                  <a:cubicBezTo>
                    <a:pt x="48" y="28"/>
                    <a:pt x="48" y="27"/>
                    <a:pt x="48" y="27"/>
                  </a:cubicBezTo>
                  <a:cubicBezTo>
                    <a:pt x="49" y="20"/>
                    <a:pt x="47" y="14"/>
                    <a:pt x="43" y="9"/>
                  </a:cubicBezTo>
                  <a:cubicBezTo>
                    <a:pt x="39" y="4"/>
                    <a:pt x="34" y="1"/>
                    <a:pt x="27" y="0"/>
                  </a:cubicBezTo>
                  <a:cubicBezTo>
                    <a:pt x="26" y="0"/>
                    <a:pt x="25" y="0"/>
                    <a:pt x="24" y="0"/>
                  </a:cubicBezTo>
                  <a:cubicBezTo>
                    <a:pt x="12" y="0"/>
                    <a:pt x="2" y="9"/>
                    <a:pt x="0" y="21"/>
                  </a:cubicBezTo>
                  <a:cubicBezTo>
                    <a:pt x="0" y="22"/>
                    <a:pt x="0" y="28"/>
                    <a:pt x="0" y="36"/>
                  </a:cubicBezTo>
                  <a:cubicBezTo>
                    <a:pt x="0" y="78"/>
                    <a:pt x="11" y="114"/>
                    <a:pt x="33" y="144"/>
                  </a:cubicBezTo>
                  <a:cubicBezTo>
                    <a:pt x="40" y="154"/>
                    <a:pt x="48" y="163"/>
                    <a:pt x="58" y="172"/>
                  </a:cubicBezTo>
                  <a:cubicBezTo>
                    <a:pt x="69" y="182"/>
                    <a:pt x="83" y="190"/>
                    <a:pt x="97" y="197"/>
                  </a:cubicBezTo>
                  <a:cubicBezTo>
                    <a:pt x="116" y="205"/>
                    <a:pt x="136" y="211"/>
                    <a:pt x="160" y="215"/>
                  </a:cubicBezTo>
                  <a:cubicBezTo>
                    <a:pt x="175" y="217"/>
                    <a:pt x="191" y="218"/>
                    <a:pt x="207" y="218"/>
                  </a:cubicBezTo>
                  <a:cubicBezTo>
                    <a:pt x="208" y="218"/>
                    <a:pt x="209" y="218"/>
                    <a:pt x="210" y="218"/>
                  </a:cubicBezTo>
                  <a:close/>
                </a:path>
              </a:pathLst>
            </a:custGeom>
            <a:solidFill>
              <a:schemeClr val="bg1"/>
            </a:solidFill>
            <a:ln>
              <a:noFill/>
            </a:ln>
          </p:spPr>
          <p:txBody>
            <a:bodyPr vert="horz" wrap="square" lIns="91440" tIns="45720" rIns="91440" bIns="45720" numCol="1" anchor="ctr" anchorCtr="0" compatLnSpc="0">
              <a:noAutofit/>
            </a:bodyPr>
            <a:lstStyle/>
            <a:p>
              <a:pPr lvl="0" algn="ctr">
                <a:lnSpc>
                  <a:spcPct val="120000"/>
                </a:lnSpc>
                <a:buClrTx/>
                <a:buSzTx/>
                <a:buFontTx/>
              </a:pPr>
              <a:endParaRPr>
                <a:solidFill>
                  <a:schemeClr val="tx1"/>
                </a:solidFill>
                <a:latin typeface="Arial" panose="020B0604020202020204" pitchFamily="34" charset="0"/>
                <a:ea typeface="微软雅黑" panose="020B0503020204020204" pitchFamily="34" charset="-122"/>
                <a:sym typeface="+mn-ea"/>
              </a:endParaRPr>
            </a:p>
          </p:txBody>
        </p:sp>
      </p:grpSp>
      <p:sp>
        <p:nvSpPr>
          <p:cNvPr id="54" name="TextBox 8"/>
          <p:cNvSpPr txBox="1"/>
          <p:nvPr/>
        </p:nvSpPr>
        <p:spPr>
          <a:xfrm>
            <a:off x="993832" y="303188"/>
            <a:ext cx="4329453"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项目介绍</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项目背景</a:t>
            </a:r>
          </a:p>
        </p:txBody>
      </p:sp>
      <p:sp>
        <p:nvSpPr>
          <p:cNvPr id="8" name="矩形 7"/>
          <p:cNvSpPr/>
          <p:nvPr/>
        </p:nvSpPr>
        <p:spPr>
          <a:xfrm>
            <a:off x="1861185" y="5387340"/>
            <a:ext cx="8341360" cy="1178560"/>
          </a:xfrm>
          <a:prstGeom prst="rect">
            <a:avLst/>
          </a:prstGeom>
          <a:solidFill>
            <a:schemeClr val="bg1">
              <a:lumMod val="95000"/>
            </a:schemeClr>
          </a:solidFill>
          <a:ln w="12700" cmpd="sng">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a:solidFill>
                  <a:schemeClr val="accent5">
                    <a:lumMod val="75000"/>
                  </a:schemeClr>
                </a:solidFill>
                <a:latin typeface="微软雅黑" panose="020B0503020204020204" pitchFamily="34" charset="-122"/>
                <a:ea typeface="微软雅黑" panose="020B0503020204020204" pitchFamily="34" charset="-122"/>
              </a:rPr>
              <a:t>我们希望以邻帮</a:t>
            </a:r>
            <a:r>
              <a:rPr lang="en-US" altLang="zh-CN" sz="2000">
                <a:solidFill>
                  <a:schemeClr val="accent5">
                    <a:lumMod val="75000"/>
                  </a:schemeClr>
                </a:solidFill>
                <a:latin typeface="微软雅黑" panose="020B0503020204020204" pitchFamily="34" charset="-122"/>
                <a:ea typeface="微软雅黑" panose="020B0503020204020204" pitchFamily="34" charset="-122"/>
              </a:rPr>
              <a:t>APP</a:t>
            </a:r>
            <a:r>
              <a:rPr lang="zh-CN" altLang="en-US" sz="2000">
                <a:solidFill>
                  <a:schemeClr val="accent5">
                    <a:lumMod val="75000"/>
                  </a:schemeClr>
                </a:solidFill>
                <a:latin typeface="微软雅黑" panose="020B0503020204020204" pitchFamily="34" charset="-122"/>
                <a:ea typeface="微软雅黑" panose="020B0503020204020204" pitchFamily="34" charset="-122"/>
              </a:rPr>
              <a:t>为载体，</a:t>
            </a:r>
            <a:r>
              <a:rPr lang="zh-CN" altLang="en-US" sz="2000">
                <a:solidFill>
                  <a:schemeClr val="accent5">
                    <a:lumMod val="75000"/>
                  </a:schemeClr>
                </a:solidFill>
                <a:latin typeface="微软雅黑" panose="020B0503020204020204" pitchFamily="34" charset="-122"/>
                <a:ea typeface="微软雅黑" panose="020B0503020204020204" pitchFamily="34" charset="-122"/>
                <a:sym typeface="+mn-ea"/>
              </a:rPr>
              <a:t>搭建一个社交互助平台，</a:t>
            </a:r>
            <a:r>
              <a:rPr lang="zh-CN" altLang="en-US" sz="2000">
                <a:solidFill>
                  <a:schemeClr val="accent5">
                    <a:lumMod val="75000"/>
                  </a:schemeClr>
                </a:solidFill>
                <a:latin typeface="微软雅黑" panose="020B0503020204020204" pitchFamily="34" charset="-122"/>
                <a:ea typeface="微软雅黑" panose="020B0503020204020204" pitchFamily="34" charset="-122"/>
              </a:rPr>
              <a:t>让现代社区里的每一个人被“看见”、被关心、被理解，缓解社区冷漠症，构建邻里互助、热情友好的和谐社区，为社区治理贡献一份力量。</a:t>
            </a:r>
          </a:p>
        </p:txBody>
      </p:sp>
      <p:sp>
        <p:nvSpPr>
          <p:cNvPr id="9" name="右箭头 8"/>
          <p:cNvSpPr/>
          <p:nvPr/>
        </p:nvSpPr>
        <p:spPr>
          <a:xfrm>
            <a:off x="878840" y="5861685"/>
            <a:ext cx="982345" cy="2311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F6626F4F-9F2A-421E-B3EB-E0ECA45E8196}"/>
              </a:ext>
            </a:extLst>
          </p:cNvPr>
          <p:cNvPicPr>
            <a:picLocks noChangeAspect="1"/>
          </p:cNvPicPr>
          <p:nvPr/>
        </p:nvPicPr>
        <p:blipFill>
          <a:blip r:embed="rId2"/>
          <a:stretch>
            <a:fillRect/>
          </a:stretch>
        </p:blipFill>
        <p:spPr>
          <a:xfrm>
            <a:off x="2525357" y="3279582"/>
            <a:ext cx="2270589" cy="1782007"/>
          </a:xfrm>
          <a:prstGeom prst="rect">
            <a:avLst/>
          </a:prstGeom>
          <a:ln>
            <a:solidFill>
              <a:schemeClr val="accent1">
                <a:shade val="50000"/>
              </a:schemeClr>
            </a:solidFill>
          </a:ln>
        </p:spPr>
      </p:pic>
      <p:sp>
        <p:nvSpPr>
          <p:cNvPr id="70" name="矩形: 圆角 69">
            <a:extLst>
              <a:ext uri="{FF2B5EF4-FFF2-40B4-BE49-F238E27FC236}">
                <a16:creationId xmlns:a16="http://schemas.microsoft.com/office/drawing/2014/main" id="{0451027D-021D-4EA2-B32C-E09A14040D9A}"/>
              </a:ext>
            </a:extLst>
          </p:cNvPr>
          <p:cNvSpPr/>
          <p:nvPr/>
        </p:nvSpPr>
        <p:spPr>
          <a:xfrm>
            <a:off x="9924837" y="5424755"/>
            <a:ext cx="1985642" cy="1143906"/>
          </a:xfrm>
          <a:prstGeom prst="roundRect">
            <a:avLst/>
          </a:prstGeom>
          <a:solidFill>
            <a:schemeClr val="accent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2D8D34B6-51CA-46A6-A344-A01A0E7901D4}"/>
              </a:ext>
            </a:extLst>
          </p:cNvPr>
          <p:cNvSpPr/>
          <p:nvPr/>
        </p:nvSpPr>
        <p:spPr>
          <a:xfrm>
            <a:off x="89077" y="5635058"/>
            <a:ext cx="1941816" cy="923330"/>
          </a:xfrm>
          <a:prstGeom prst="roundRect">
            <a:avLst/>
          </a:prstGeom>
          <a:solidFill>
            <a:schemeClr val="accent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EB0CB21B-64D3-4F67-94BF-36619CEEA238}"/>
              </a:ext>
            </a:extLst>
          </p:cNvPr>
          <p:cNvSpPr/>
          <p:nvPr/>
        </p:nvSpPr>
        <p:spPr>
          <a:xfrm>
            <a:off x="5160669" y="5654365"/>
            <a:ext cx="1941816" cy="923330"/>
          </a:xfrm>
          <a:prstGeom prst="roundRect">
            <a:avLst/>
          </a:prstGeom>
          <a:solidFill>
            <a:schemeClr val="accent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5123FE76-6140-4478-B9AB-390E5D8B8415}"/>
              </a:ext>
            </a:extLst>
          </p:cNvPr>
          <p:cNvSpPr/>
          <p:nvPr/>
        </p:nvSpPr>
        <p:spPr>
          <a:xfrm>
            <a:off x="2335453" y="5504560"/>
            <a:ext cx="2270588" cy="1222942"/>
          </a:xfrm>
          <a:prstGeom prst="roundRect">
            <a:avLst/>
          </a:prstGeom>
          <a:solidFill>
            <a:schemeClr val="accent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51ECA2AB-ADE9-4DB7-82C6-E263BB624EF1}"/>
              </a:ext>
            </a:extLst>
          </p:cNvPr>
          <p:cNvSpPr/>
          <p:nvPr/>
        </p:nvSpPr>
        <p:spPr>
          <a:xfrm>
            <a:off x="7634230" y="5635057"/>
            <a:ext cx="1941816" cy="923330"/>
          </a:xfrm>
          <a:prstGeom prst="roundRect">
            <a:avLst/>
          </a:prstGeom>
          <a:solidFill>
            <a:schemeClr val="accent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
            <a:extLst>
              <a:ext uri="{FF2B5EF4-FFF2-40B4-BE49-F238E27FC236}">
                <a16:creationId xmlns:a16="http://schemas.microsoft.com/office/drawing/2014/main" id="{2A37BCAE-09C3-41B0-8CEF-FE6AA4605C29}"/>
              </a:ext>
            </a:extLst>
          </p:cNvPr>
          <p:cNvSpPr txBox="1"/>
          <p:nvPr/>
        </p:nvSpPr>
        <p:spPr>
          <a:xfrm>
            <a:off x="1447800" y="299818"/>
            <a:ext cx="2277762"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项目实践展示</a:t>
            </a:r>
          </a:p>
        </p:txBody>
      </p:sp>
      <p:sp>
        <p:nvSpPr>
          <p:cNvPr id="5" name="右箭头 1">
            <a:extLst>
              <a:ext uri="{FF2B5EF4-FFF2-40B4-BE49-F238E27FC236}">
                <a16:creationId xmlns:a16="http://schemas.microsoft.com/office/drawing/2014/main" id="{80970BAF-53F0-40AE-8EC2-8ECA2BEB2720}"/>
              </a:ext>
            </a:extLst>
          </p:cNvPr>
          <p:cNvSpPr/>
          <p:nvPr/>
        </p:nvSpPr>
        <p:spPr>
          <a:xfrm>
            <a:off x="325914" y="2099700"/>
            <a:ext cx="11761312" cy="183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86653B8-1805-4498-A4A2-4DDF8B5139EC}"/>
              </a:ext>
            </a:extLst>
          </p:cNvPr>
          <p:cNvSpPr/>
          <p:nvPr/>
        </p:nvSpPr>
        <p:spPr>
          <a:xfrm>
            <a:off x="1114583" y="1956825"/>
            <a:ext cx="104775"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818A114B-4348-4EBC-B918-BFB7B32AEEFF}"/>
              </a:ext>
            </a:extLst>
          </p:cNvPr>
          <p:cNvSpPr txBox="1"/>
          <p:nvPr/>
        </p:nvSpPr>
        <p:spPr>
          <a:xfrm>
            <a:off x="616449" y="1397285"/>
            <a:ext cx="1941816" cy="369332"/>
          </a:xfrm>
          <a:prstGeom prst="rect">
            <a:avLst/>
          </a:prstGeom>
          <a:noFill/>
        </p:spPr>
        <p:txBody>
          <a:bodyPr wrap="square" rtlCol="0">
            <a:spAutoFit/>
          </a:bodyPr>
          <a:lstStyle/>
          <a:p>
            <a:r>
              <a:rPr lang="zh-CN" altLang="en-US" dirty="0"/>
              <a:t>团队初建</a:t>
            </a:r>
          </a:p>
        </p:txBody>
      </p:sp>
      <p:sp>
        <p:nvSpPr>
          <p:cNvPr id="8" name="文本框 7">
            <a:extLst>
              <a:ext uri="{FF2B5EF4-FFF2-40B4-BE49-F238E27FC236}">
                <a16:creationId xmlns:a16="http://schemas.microsoft.com/office/drawing/2014/main" id="{ADAF1100-D72F-4ED7-B387-297D61DF80D3}"/>
              </a:ext>
            </a:extLst>
          </p:cNvPr>
          <p:cNvSpPr txBox="1"/>
          <p:nvPr/>
        </p:nvSpPr>
        <p:spPr>
          <a:xfrm>
            <a:off x="3108852" y="1270265"/>
            <a:ext cx="1280313" cy="646331"/>
          </a:xfrm>
          <a:prstGeom prst="rect">
            <a:avLst/>
          </a:prstGeom>
          <a:noFill/>
        </p:spPr>
        <p:txBody>
          <a:bodyPr wrap="square" rtlCol="0">
            <a:spAutoFit/>
          </a:bodyPr>
          <a:lstStyle/>
          <a:p>
            <a:r>
              <a:rPr lang="zh-CN" altLang="en-US" dirty="0"/>
              <a:t>问卷调研</a:t>
            </a:r>
            <a:r>
              <a:rPr lang="en-US" altLang="zh-CN" dirty="0"/>
              <a:t>&amp;</a:t>
            </a:r>
            <a:r>
              <a:rPr lang="zh-CN" altLang="en-US" dirty="0"/>
              <a:t>痛点发现</a:t>
            </a:r>
          </a:p>
        </p:txBody>
      </p:sp>
      <p:sp>
        <p:nvSpPr>
          <p:cNvPr id="9" name="文本框 8">
            <a:extLst>
              <a:ext uri="{FF2B5EF4-FFF2-40B4-BE49-F238E27FC236}">
                <a16:creationId xmlns:a16="http://schemas.microsoft.com/office/drawing/2014/main" id="{C5AAFE1A-5E85-4E50-A03E-7F48E1C0F4E4}"/>
              </a:ext>
            </a:extLst>
          </p:cNvPr>
          <p:cNvSpPr txBox="1"/>
          <p:nvPr/>
        </p:nvSpPr>
        <p:spPr>
          <a:xfrm>
            <a:off x="5566413" y="1258782"/>
            <a:ext cx="1280313" cy="646331"/>
          </a:xfrm>
          <a:prstGeom prst="rect">
            <a:avLst/>
          </a:prstGeom>
          <a:noFill/>
        </p:spPr>
        <p:txBody>
          <a:bodyPr wrap="square" rtlCol="0">
            <a:spAutoFit/>
          </a:bodyPr>
          <a:lstStyle/>
          <a:p>
            <a:r>
              <a:rPr lang="zh-CN" altLang="en-US" dirty="0"/>
              <a:t>方案提出</a:t>
            </a:r>
            <a:r>
              <a:rPr lang="en-US" altLang="zh-CN" dirty="0"/>
              <a:t>&amp;</a:t>
            </a:r>
            <a:r>
              <a:rPr lang="zh-CN" altLang="en-US" dirty="0"/>
              <a:t>创意落地</a:t>
            </a:r>
          </a:p>
        </p:txBody>
      </p:sp>
      <p:sp>
        <p:nvSpPr>
          <p:cNvPr id="11" name="文本框 10">
            <a:extLst>
              <a:ext uri="{FF2B5EF4-FFF2-40B4-BE49-F238E27FC236}">
                <a16:creationId xmlns:a16="http://schemas.microsoft.com/office/drawing/2014/main" id="{BC70FBEC-DE73-4E29-B76C-C8B61C64A807}"/>
              </a:ext>
            </a:extLst>
          </p:cNvPr>
          <p:cNvSpPr txBox="1"/>
          <p:nvPr/>
        </p:nvSpPr>
        <p:spPr>
          <a:xfrm>
            <a:off x="7921376" y="1258783"/>
            <a:ext cx="1140432" cy="646331"/>
          </a:xfrm>
          <a:prstGeom prst="rect">
            <a:avLst/>
          </a:prstGeom>
          <a:noFill/>
        </p:spPr>
        <p:txBody>
          <a:bodyPr wrap="square" rtlCol="0">
            <a:spAutoFit/>
          </a:bodyPr>
          <a:lstStyle/>
          <a:p>
            <a:r>
              <a:rPr lang="zh-CN" altLang="en-US" dirty="0"/>
              <a:t>技术外包公司联系</a:t>
            </a:r>
          </a:p>
        </p:txBody>
      </p:sp>
      <p:sp>
        <p:nvSpPr>
          <p:cNvPr id="12" name="文本框 11">
            <a:extLst>
              <a:ext uri="{FF2B5EF4-FFF2-40B4-BE49-F238E27FC236}">
                <a16:creationId xmlns:a16="http://schemas.microsoft.com/office/drawing/2014/main" id="{7F5FC23E-899B-4BB8-A9B9-BE08F1E141AD}"/>
              </a:ext>
            </a:extLst>
          </p:cNvPr>
          <p:cNvSpPr txBox="1"/>
          <p:nvPr/>
        </p:nvSpPr>
        <p:spPr>
          <a:xfrm>
            <a:off x="9909263" y="1258782"/>
            <a:ext cx="1222624" cy="646331"/>
          </a:xfrm>
          <a:prstGeom prst="rect">
            <a:avLst/>
          </a:prstGeom>
          <a:noFill/>
        </p:spPr>
        <p:txBody>
          <a:bodyPr wrap="square" rtlCol="0">
            <a:spAutoFit/>
          </a:bodyPr>
          <a:lstStyle/>
          <a:p>
            <a:r>
              <a:rPr lang="zh-CN" altLang="en-US" dirty="0"/>
              <a:t>物业公司合作联系</a:t>
            </a:r>
          </a:p>
        </p:txBody>
      </p:sp>
      <p:sp>
        <p:nvSpPr>
          <p:cNvPr id="14" name="矩形 13">
            <a:extLst>
              <a:ext uri="{FF2B5EF4-FFF2-40B4-BE49-F238E27FC236}">
                <a16:creationId xmlns:a16="http://schemas.microsoft.com/office/drawing/2014/main" id="{32057F13-71CB-4715-95D2-F7592A9CFBE5}"/>
              </a:ext>
            </a:extLst>
          </p:cNvPr>
          <p:cNvSpPr/>
          <p:nvPr/>
        </p:nvSpPr>
        <p:spPr>
          <a:xfrm>
            <a:off x="3486689" y="1962714"/>
            <a:ext cx="104775"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A49E11FF-1AA6-4AF4-89D7-F831D5EFF244}"/>
              </a:ext>
            </a:extLst>
          </p:cNvPr>
          <p:cNvSpPr/>
          <p:nvPr/>
        </p:nvSpPr>
        <p:spPr>
          <a:xfrm>
            <a:off x="6101795" y="1956825"/>
            <a:ext cx="104775"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41F4819B-74CB-4859-B7B7-E94D865E45AE}"/>
              </a:ext>
            </a:extLst>
          </p:cNvPr>
          <p:cNvSpPr/>
          <p:nvPr/>
        </p:nvSpPr>
        <p:spPr>
          <a:xfrm>
            <a:off x="8399593" y="1956825"/>
            <a:ext cx="104775"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06E399F-C92E-4FEE-ADE0-704A3DD0F9A2}"/>
              </a:ext>
            </a:extLst>
          </p:cNvPr>
          <p:cNvSpPr/>
          <p:nvPr/>
        </p:nvSpPr>
        <p:spPr>
          <a:xfrm>
            <a:off x="10415800" y="1952446"/>
            <a:ext cx="104775"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33FEBD4E-546F-4E38-B33B-18CC01BA6228}"/>
              </a:ext>
            </a:extLst>
          </p:cNvPr>
          <p:cNvSpPr txBox="1"/>
          <p:nvPr/>
        </p:nvSpPr>
        <p:spPr>
          <a:xfrm>
            <a:off x="146221" y="5773557"/>
            <a:ext cx="1884672" cy="646331"/>
          </a:xfrm>
          <a:prstGeom prst="rect">
            <a:avLst/>
          </a:prstGeom>
          <a:noFill/>
        </p:spPr>
        <p:txBody>
          <a:bodyPr wrap="square" rtlCol="0">
            <a:spAutoFit/>
          </a:bodyPr>
          <a:lstStyle/>
          <a:p>
            <a:r>
              <a:rPr lang="zh-CN" altLang="en-US" dirty="0"/>
              <a:t>团队第一次会议，“邻帮”小队成立！</a:t>
            </a:r>
          </a:p>
        </p:txBody>
      </p:sp>
      <p:sp>
        <p:nvSpPr>
          <p:cNvPr id="24" name="文本框 23">
            <a:extLst>
              <a:ext uri="{FF2B5EF4-FFF2-40B4-BE49-F238E27FC236}">
                <a16:creationId xmlns:a16="http://schemas.microsoft.com/office/drawing/2014/main" id="{EF4A5BE0-42E0-4B79-A750-5B8D67CD7F3C}"/>
              </a:ext>
            </a:extLst>
          </p:cNvPr>
          <p:cNvSpPr txBox="1"/>
          <p:nvPr/>
        </p:nvSpPr>
        <p:spPr>
          <a:xfrm>
            <a:off x="2427833" y="5515866"/>
            <a:ext cx="2117713" cy="1200329"/>
          </a:xfrm>
          <a:prstGeom prst="rect">
            <a:avLst/>
          </a:prstGeom>
          <a:noFill/>
        </p:spPr>
        <p:txBody>
          <a:bodyPr wrap="square" rtlCol="0">
            <a:spAutoFit/>
          </a:bodyPr>
          <a:lstStyle/>
          <a:p>
            <a:r>
              <a:rPr lang="zh-CN" altLang="en-US" dirty="0"/>
              <a:t>我们团队关注到了“快时代”下社区冷漠症和人们工作生活失衡的情况</a:t>
            </a:r>
          </a:p>
        </p:txBody>
      </p:sp>
      <p:sp>
        <p:nvSpPr>
          <p:cNvPr id="25" name="文本框 24">
            <a:extLst>
              <a:ext uri="{FF2B5EF4-FFF2-40B4-BE49-F238E27FC236}">
                <a16:creationId xmlns:a16="http://schemas.microsoft.com/office/drawing/2014/main" id="{520D26BA-BC6E-49A5-9D78-0FD7F0694B07}"/>
              </a:ext>
            </a:extLst>
          </p:cNvPr>
          <p:cNvSpPr txBox="1"/>
          <p:nvPr/>
        </p:nvSpPr>
        <p:spPr>
          <a:xfrm>
            <a:off x="5232224" y="5635057"/>
            <a:ext cx="1849349" cy="923330"/>
          </a:xfrm>
          <a:prstGeom prst="rect">
            <a:avLst/>
          </a:prstGeom>
          <a:noFill/>
        </p:spPr>
        <p:txBody>
          <a:bodyPr wrap="square" rtlCol="0">
            <a:spAutoFit/>
          </a:bodyPr>
          <a:lstStyle/>
          <a:p>
            <a:r>
              <a:rPr lang="zh-CN" altLang="en-US" dirty="0"/>
              <a:t>多次修改讨论打磨产品与商业模式，邻帮的诞生</a:t>
            </a:r>
          </a:p>
        </p:txBody>
      </p:sp>
      <p:sp>
        <p:nvSpPr>
          <p:cNvPr id="27" name="文本框 26">
            <a:extLst>
              <a:ext uri="{FF2B5EF4-FFF2-40B4-BE49-F238E27FC236}">
                <a16:creationId xmlns:a16="http://schemas.microsoft.com/office/drawing/2014/main" id="{D9E34F63-5749-44B3-8006-0C46F8E6354C}"/>
              </a:ext>
            </a:extLst>
          </p:cNvPr>
          <p:cNvSpPr txBox="1"/>
          <p:nvPr/>
        </p:nvSpPr>
        <p:spPr>
          <a:xfrm>
            <a:off x="7694725" y="5640377"/>
            <a:ext cx="1894992" cy="923330"/>
          </a:xfrm>
          <a:prstGeom prst="rect">
            <a:avLst/>
          </a:prstGeom>
          <a:noFill/>
        </p:spPr>
        <p:txBody>
          <a:bodyPr wrap="square" rtlCol="0">
            <a:spAutoFit/>
          </a:bodyPr>
          <a:lstStyle/>
          <a:p>
            <a:r>
              <a:rPr lang="zh-CN" altLang="en-US" dirty="0"/>
              <a:t>与技术公司商讨合作费用与未来产品迭代的合作</a:t>
            </a:r>
          </a:p>
        </p:txBody>
      </p:sp>
      <p:sp>
        <p:nvSpPr>
          <p:cNvPr id="28" name="文本框 27">
            <a:extLst>
              <a:ext uri="{FF2B5EF4-FFF2-40B4-BE49-F238E27FC236}">
                <a16:creationId xmlns:a16="http://schemas.microsoft.com/office/drawing/2014/main" id="{D2ACE701-CDF4-414C-8F64-48C83CB099BD}"/>
              </a:ext>
            </a:extLst>
          </p:cNvPr>
          <p:cNvSpPr txBox="1"/>
          <p:nvPr/>
        </p:nvSpPr>
        <p:spPr>
          <a:xfrm>
            <a:off x="10048125" y="5414482"/>
            <a:ext cx="1928136" cy="1200329"/>
          </a:xfrm>
          <a:prstGeom prst="rect">
            <a:avLst/>
          </a:prstGeom>
          <a:noFill/>
        </p:spPr>
        <p:txBody>
          <a:bodyPr wrap="square" rtlCol="0">
            <a:spAutoFit/>
          </a:bodyPr>
          <a:lstStyle/>
          <a:p>
            <a:r>
              <a:rPr lang="zh-CN" altLang="en-US" dirty="0"/>
              <a:t>不懈的联系和真诚的介绍，几大物业公司表达出初步合作意愿</a:t>
            </a:r>
          </a:p>
        </p:txBody>
      </p:sp>
      <p:pic>
        <p:nvPicPr>
          <p:cNvPr id="30" name="图片 29">
            <a:extLst>
              <a:ext uri="{FF2B5EF4-FFF2-40B4-BE49-F238E27FC236}">
                <a16:creationId xmlns:a16="http://schemas.microsoft.com/office/drawing/2014/main" id="{DF18751B-6A2B-4EAD-BDBF-772A0366E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6898" y="3397219"/>
            <a:ext cx="1458930" cy="1914781"/>
          </a:xfrm>
          <a:prstGeom prst="rect">
            <a:avLst/>
          </a:prstGeom>
        </p:spPr>
      </p:pic>
      <p:pic>
        <p:nvPicPr>
          <p:cNvPr id="36" name="图片 35">
            <a:extLst>
              <a:ext uri="{FF2B5EF4-FFF2-40B4-BE49-F238E27FC236}">
                <a16:creationId xmlns:a16="http://schemas.microsoft.com/office/drawing/2014/main" id="{EF668472-784F-4203-97C5-39B5399FD782}"/>
              </a:ext>
            </a:extLst>
          </p:cNvPr>
          <p:cNvPicPr>
            <a:picLocks noChangeAspect="1"/>
          </p:cNvPicPr>
          <p:nvPr/>
        </p:nvPicPr>
        <p:blipFill>
          <a:blip r:embed="rId4"/>
          <a:stretch>
            <a:fillRect/>
          </a:stretch>
        </p:blipFill>
        <p:spPr>
          <a:xfrm>
            <a:off x="7945002" y="2816586"/>
            <a:ext cx="1321800" cy="1914780"/>
          </a:xfrm>
          <a:prstGeom prst="rect">
            <a:avLst/>
          </a:prstGeom>
        </p:spPr>
      </p:pic>
      <p:pic>
        <p:nvPicPr>
          <p:cNvPr id="42" name="图片 41">
            <a:extLst>
              <a:ext uri="{FF2B5EF4-FFF2-40B4-BE49-F238E27FC236}">
                <a16:creationId xmlns:a16="http://schemas.microsoft.com/office/drawing/2014/main" id="{AE3045F5-66B0-4A94-B064-F21331818B12}"/>
              </a:ext>
            </a:extLst>
          </p:cNvPr>
          <p:cNvPicPr>
            <a:picLocks noChangeAspect="1"/>
          </p:cNvPicPr>
          <p:nvPr/>
        </p:nvPicPr>
        <p:blipFill>
          <a:blip r:embed="rId5"/>
          <a:stretch>
            <a:fillRect/>
          </a:stretch>
        </p:blipFill>
        <p:spPr>
          <a:xfrm rot="355265">
            <a:off x="3292975" y="2721078"/>
            <a:ext cx="1648524" cy="2534676"/>
          </a:xfrm>
          <a:prstGeom prst="rect">
            <a:avLst/>
          </a:prstGeom>
          <a:ln>
            <a:solidFill>
              <a:schemeClr val="accent1">
                <a:shade val="50000"/>
              </a:schemeClr>
            </a:solidFill>
          </a:ln>
        </p:spPr>
      </p:pic>
      <p:pic>
        <p:nvPicPr>
          <p:cNvPr id="50" name="图片 49">
            <a:extLst>
              <a:ext uri="{FF2B5EF4-FFF2-40B4-BE49-F238E27FC236}">
                <a16:creationId xmlns:a16="http://schemas.microsoft.com/office/drawing/2014/main" id="{A04D3FC5-C5D9-40B7-A35C-766C4AA79266}"/>
              </a:ext>
            </a:extLst>
          </p:cNvPr>
          <p:cNvPicPr>
            <a:picLocks noChangeAspect="1"/>
          </p:cNvPicPr>
          <p:nvPr/>
        </p:nvPicPr>
        <p:blipFill>
          <a:blip r:embed="rId6"/>
          <a:stretch>
            <a:fillRect/>
          </a:stretch>
        </p:blipFill>
        <p:spPr>
          <a:xfrm>
            <a:off x="80482" y="3314438"/>
            <a:ext cx="2303122" cy="1308632"/>
          </a:xfrm>
          <a:prstGeom prst="rect">
            <a:avLst/>
          </a:prstGeom>
        </p:spPr>
      </p:pic>
      <p:sp>
        <p:nvSpPr>
          <p:cNvPr id="51" name="文本框 50">
            <a:extLst>
              <a:ext uri="{FF2B5EF4-FFF2-40B4-BE49-F238E27FC236}">
                <a16:creationId xmlns:a16="http://schemas.microsoft.com/office/drawing/2014/main" id="{B213832E-4FB2-4B2C-869D-A7A3ED8F8EBD}"/>
              </a:ext>
            </a:extLst>
          </p:cNvPr>
          <p:cNvSpPr txBox="1"/>
          <p:nvPr/>
        </p:nvSpPr>
        <p:spPr>
          <a:xfrm>
            <a:off x="3241671" y="2238937"/>
            <a:ext cx="1280313" cy="369332"/>
          </a:xfrm>
          <a:prstGeom prst="rect">
            <a:avLst/>
          </a:prstGeom>
          <a:noFill/>
        </p:spPr>
        <p:txBody>
          <a:bodyPr wrap="square" rtlCol="0">
            <a:spAutoFit/>
          </a:bodyPr>
          <a:lstStyle/>
          <a:p>
            <a:r>
              <a:rPr lang="en-US" altLang="zh-CN" dirty="0"/>
              <a:t>2.13</a:t>
            </a:r>
            <a:endParaRPr lang="zh-CN" altLang="en-US" dirty="0"/>
          </a:p>
        </p:txBody>
      </p:sp>
      <p:sp>
        <p:nvSpPr>
          <p:cNvPr id="52" name="文本框 51">
            <a:extLst>
              <a:ext uri="{FF2B5EF4-FFF2-40B4-BE49-F238E27FC236}">
                <a16:creationId xmlns:a16="http://schemas.microsoft.com/office/drawing/2014/main" id="{6355B0F7-AEC1-43AA-A281-8D113739D919}"/>
              </a:ext>
            </a:extLst>
          </p:cNvPr>
          <p:cNvSpPr txBox="1"/>
          <p:nvPr/>
        </p:nvSpPr>
        <p:spPr>
          <a:xfrm>
            <a:off x="585893" y="2263666"/>
            <a:ext cx="1322531" cy="369332"/>
          </a:xfrm>
          <a:prstGeom prst="rect">
            <a:avLst/>
          </a:prstGeom>
          <a:noFill/>
        </p:spPr>
        <p:txBody>
          <a:bodyPr wrap="square" rtlCol="0">
            <a:spAutoFit/>
          </a:bodyPr>
          <a:lstStyle/>
          <a:p>
            <a:r>
              <a:rPr lang="en-US" altLang="zh-CN" dirty="0"/>
              <a:t>2020.2.10</a:t>
            </a:r>
            <a:endParaRPr lang="zh-CN" altLang="en-US" dirty="0"/>
          </a:p>
        </p:txBody>
      </p:sp>
      <p:sp>
        <p:nvSpPr>
          <p:cNvPr id="60" name="文本框 59">
            <a:extLst>
              <a:ext uri="{FF2B5EF4-FFF2-40B4-BE49-F238E27FC236}">
                <a16:creationId xmlns:a16="http://schemas.microsoft.com/office/drawing/2014/main" id="{3935F65A-7FD0-4249-ABB1-87023CE20528}"/>
              </a:ext>
            </a:extLst>
          </p:cNvPr>
          <p:cNvSpPr txBox="1"/>
          <p:nvPr/>
        </p:nvSpPr>
        <p:spPr>
          <a:xfrm>
            <a:off x="5651630" y="2263553"/>
            <a:ext cx="1090053" cy="369332"/>
          </a:xfrm>
          <a:prstGeom prst="rect">
            <a:avLst/>
          </a:prstGeom>
          <a:noFill/>
        </p:spPr>
        <p:txBody>
          <a:bodyPr wrap="square" rtlCol="0">
            <a:spAutoFit/>
          </a:bodyPr>
          <a:lstStyle/>
          <a:p>
            <a:r>
              <a:rPr lang="en-US" altLang="zh-CN" dirty="0"/>
              <a:t>3</a:t>
            </a:r>
            <a:r>
              <a:rPr lang="zh-CN" altLang="en-US" dirty="0"/>
              <a:t>月</a:t>
            </a:r>
            <a:r>
              <a:rPr lang="en-US" altLang="zh-CN" dirty="0"/>
              <a:t>-6</a:t>
            </a:r>
            <a:r>
              <a:rPr lang="zh-CN" altLang="en-US" dirty="0"/>
              <a:t>月</a:t>
            </a:r>
          </a:p>
        </p:txBody>
      </p:sp>
      <p:sp>
        <p:nvSpPr>
          <p:cNvPr id="61" name="文本框 60">
            <a:extLst>
              <a:ext uri="{FF2B5EF4-FFF2-40B4-BE49-F238E27FC236}">
                <a16:creationId xmlns:a16="http://schemas.microsoft.com/office/drawing/2014/main" id="{3D9746AC-8BCE-41D0-B290-E51E663075CE}"/>
              </a:ext>
            </a:extLst>
          </p:cNvPr>
          <p:cNvSpPr txBox="1"/>
          <p:nvPr/>
        </p:nvSpPr>
        <p:spPr>
          <a:xfrm>
            <a:off x="7934152" y="2273477"/>
            <a:ext cx="1140432" cy="369332"/>
          </a:xfrm>
          <a:prstGeom prst="rect">
            <a:avLst/>
          </a:prstGeom>
          <a:noFill/>
        </p:spPr>
        <p:txBody>
          <a:bodyPr wrap="square" rtlCol="0">
            <a:spAutoFit/>
          </a:bodyPr>
          <a:lstStyle/>
          <a:p>
            <a:r>
              <a:rPr lang="en-US" altLang="zh-CN" dirty="0"/>
              <a:t>6</a:t>
            </a:r>
            <a:r>
              <a:rPr lang="zh-CN" altLang="en-US" dirty="0"/>
              <a:t>月中旬</a:t>
            </a:r>
          </a:p>
        </p:txBody>
      </p:sp>
      <p:sp>
        <p:nvSpPr>
          <p:cNvPr id="62" name="文本框 61">
            <a:extLst>
              <a:ext uri="{FF2B5EF4-FFF2-40B4-BE49-F238E27FC236}">
                <a16:creationId xmlns:a16="http://schemas.microsoft.com/office/drawing/2014/main" id="{F0CFC06F-188B-4B42-82D5-576330F95004}"/>
              </a:ext>
            </a:extLst>
          </p:cNvPr>
          <p:cNvSpPr txBox="1"/>
          <p:nvPr/>
        </p:nvSpPr>
        <p:spPr>
          <a:xfrm>
            <a:off x="10005352" y="2251000"/>
            <a:ext cx="1090053" cy="369333"/>
          </a:xfrm>
          <a:prstGeom prst="rect">
            <a:avLst/>
          </a:prstGeom>
          <a:noFill/>
        </p:spPr>
        <p:txBody>
          <a:bodyPr wrap="square" rtlCol="0">
            <a:spAutoFit/>
          </a:bodyPr>
          <a:lstStyle/>
          <a:p>
            <a:r>
              <a:rPr lang="en-US" altLang="zh-CN" dirty="0"/>
              <a:t>7</a:t>
            </a:r>
            <a:r>
              <a:rPr lang="zh-CN" altLang="en-US" dirty="0"/>
              <a:t>月中旬</a:t>
            </a:r>
          </a:p>
        </p:txBody>
      </p:sp>
      <p:sp>
        <p:nvSpPr>
          <p:cNvPr id="72" name="文本框 71">
            <a:extLst>
              <a:ext uri="{FF2B5EF4-FFF2-40B4-BE49-F238E27FC236}">
                <a16:creationId xmlns:a16="http://schemas.microsoft.com/office/drawing/2014/main" id="{2426B566-4E05-4671-9BD7-216D3D4D1311}"/>
              </a:ext>
            </a:extLst>
          </p:cNvPr>
          <p:cNvSpPr txBox="1"/>
          <p:nvPr/>
        </p:nvSpPr>
        <p:spPr>
          <a:xfrm>
            <a:off x="11185988" y="780094"/>
            <a:ext cx="1009564" cy="646331"/>
          </a:xfrm>
          <a:prstGeom prst="rect">
            <a:avLst/>
          </a:prstGeom>
          <a:noFill/>
        </p:spPr>
        <p:txBody>
          <a:bodyPr wrap="square" rtlCol="0">
            <a:spAutoFit/>
          </a:bodyPr>
          <a:lstStyle/>
          <a:p>
            <a:r>
              <a:rPr lang="en-US" altLang="zh-CN" dirty="0"/>
              <a:t>Keep</a:t>
            </a:r>
          </a:p>
          <a:p>
            <a:r>
              <a:rPr lang="en-US" altLang="zh-CN" dirty="0"/>
              <a:t>Running</a:t>
            </a:r>
            <a:r>
              <a:rPr lang="zh-CN" altLang="en-US" dirty="0"/>
              <a:t>！</a:t>
            </a:r>
          </a:p>
        </p:txBody>
      </p:sp>
      <p:pic>
        <p:nvPicPr>
          <p:cNvPr id="74" name="图片 73">
            <a:extLst>
              <a:ext uri="{FF2B5EF4-FFF2-40B4-BE49-F238E27FC236}">
                <a16:creationId xmlns:a16="http://schemas.microsoft.com/office/drawing/2014/main" id="{79EDB226-B5D5-4615-AD18-D86016490B90}"/>
              </a:ext>
            </a:extLst>
          </p:cNvPr>
          <p:cNvPicPr>
            <a:picLocks noChangeAspect="1"/>
          </p:cNvPicPr>
          <p:nvPr/>
        </p:nvPicPr>
        <p:blipFill>
          <a:blip r:embed="rId7"/>
          <a:stretch>
            <a:fillRect/>
          </a:stretch>
        </p:blipFill>
        <p:spPr>
          <a:xfrm rot="1818717">
            <a:off x="5564588" y="2808256"/>
            <a:ext cx="1375906" cy="2058203"/>
          </a:xfrm>
          <a:prstGeom prst="rect">
            <a:avLst/>
          </a:prstGeom>
          <a:ln>
            <a:solidFill>
              <a:schemeClr val="accent1">
                <a:shade val="50000"/>
              </a:schemeClr>
            </a:solidFill>
          </a:ln>
        </p:spPr>
      </p:pic>
      <p:pic>
        <p:nvPicPr>
          <p:cNvPr id="73" name="图片 72">
            <a:extLst>
              <a:ext uri="{FF2B5EF4-FFF2-40B4-BE49-F238E27FC236}">
                <a16:creationId xmlns:a16="http://schemas.microsoft.com/office/drawing/2014/main" id="{159D362B-C0AC-46C0-9D05-96BEB55CDFD7}"/>
              </a:ext>
            </a:extLst>
          </p:cNvPr>
          <p:cNvPicPr>
            <a:picLocks noChangeAspect="1"/>
          </p:cNvPicPr>
          <p:nvPr/>
        </p:nvPicPr>
        <p:blipFill>
          <a:blip r:embed="rId8"/>
          <a:stretch>
            <a:fillRect/>
          </a:stretch>
        </p:blipFill>
        <p:spPr>
          <a:xfrm>
            <a:off x="5119209" y="3186983"/>
            <a:ext cx="1758210" cy="2088014"/>
          </a:xfrm>
          <a:prstGeom prst="rect">
            <a:avLst/>
          </a:prstGeom>
          <a:ln>
            <a:solidFill>
              <a:schemeClr val="accent1">
                <a:shade val="50000"/>
              </a:schemeClr>
            </a:solidFill>
          </a:ln>
        </p:spPr>
      </p:pic>
      <p:pic>
        <p:nvPicPr>
          <p:cNvPr id="86" name="图片 85">
            <a:extLst>
              <a:ext uri="{FF2B5EF4-FFF2-40B4-BE49-F238E27FC236}">
                <a16:creationId xmlns:a16="http://schemas.microsoft.com/office/drawing/2014/main" id="{8CAD0450-4DBD-41DD-A5A3-AE7643E68C96}"/>
              </a:ext>
            </a:extLst>
          </p:cNvPr>
          <p:cNvPicPr>
            <a:picLocks noChangeAspect="1"/>
          </p:cNvPicPr>
          <p:nvPr/>
        </p:nvPicPr>
        <p:blipFill rotWithShape="1">
          <a:blip r:embed="rId9"/>
          <a:srcRect t="24551" r="1088" b="26195"/>
          <a:stretch/>
        </p:blipFill>
        <p:spPr>
          <a:xfrm>
            <a:off x="9404180" y="3351265"/>
            <a:ext cx="2707338" cy="1301874"/>
          </a:xfrm>
          <a:prstGeom prst="rect">
            <a:avLst/>
          </a:prstGeom>
        </p:spPr>
      </p:pic>
      <p:pic>
        <p:nvPicPr>
          <p:cNvPr id="97" name="图片 96">
            <a:extLst>
              <a:ext uri="{FF2B5EF4-FFF2-40B4-BE49-F238E27FC236}">
                <a16:creationId xmlns:a16="http://schemas.microsoft.com/office/drawing/2014/main" id="{987F15AC-AFD7-40E0-B0B9-55A09F224CD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329225" y="1366508"/>
            <a:ext cx="492651" cy="492651"/>
          </a:xfrm>
          <a:prstGeom prst="rect">
            <a:avLst/>
          </a:prstGeom>
        </p:spPr>
      </p:pic>
      <p:sp>
        <p:nvSpPr>
          <p:cNvPr id="98" name="文本框 97">
            <a:extLst>
              <a:ext uri="{FF2B5EF4-FFF2-40B4-BE49-F238E27FC236}">
                <a16:creationId xmlns:a16="http://schemas.microsoft.com/office/drawing/2014/main" id="{07049DA2-6F10-4395-B161-87BB2492C84F}"/>
              </a:ext>
            </a:extLst>
          </p:cNvPr>
          <p:cNvSpPr txBox="1"/>
          <p:nvPr/>
        </p:nvSpPr>
        <p:spPr>
          <a:xfrm>
            <a:off x="11301575" y="2263470"/>
            <a:ext cx="682911" cy="369332"/>
          </a:xfrm>
          <a:prstGeom prst="rect">
            <a:avLst/>
          </a:prstGeom>
          <a:noFill/>
        </p:spPr>
        <p:txBody>
          <a:bodyPr wrap="square" rtlCol="0">
            <a:spAutoFit/>
          </a:bodyPr>
          <a:lstStyle/>
          <a:p>
            <a:r>
              <a:rPr lang="zh-CN" altLang="en-US" dirty="0"/>
              <a:t>未来</a:t>
            </a:r>
          </a:p>
        </p:txBody>
      </p:sp>
    </p:spTree>
    <p:extLst>
      <p:ext uri="{BB962C8B-B14F-4D97-AF65-F5344CB8AC3E}">
        <p14:creationId xmlns:p14="http://schemas.microsoft.com/office/powerpoint/2010/main" val="63820779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8"/>
          <p:cNvGrpSpPr>
            <a:grpSpLocks noChangeAspect="1"/>
          </p:cNvGrpSpPr>
          <p:nvPr/>
        </p:nvGrpSpPr>
        <p:grpSpPr>
          <a:xfrm>
            <a:off x="6169914" y="2476055"/>
            <a:ext cx="823387" cy="799807"/>
            <a:chOff x="6595471" y="2476529"/>
            <a:chExt cx="723797" cy="703077"/>
          </a:xfrm>
        </p:grpSpPr>
        <p:sp>
          <p:nvSpPr>
            <p:cNvPr id="86" name="Oval 85"/>
            <p:cNvSpPr/>
            <p:nvPr/>
          </p:nvSpPr>
          <p:spPr>
            <a:xfrm>
              <a:off x="6595471" y="2476529"/>
              <a:ext cx="723797" cy="7030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D37979">
                    <a:lumMod val="50000"/>
                  </a:srgb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8" name="Freeform 245"/>
            <p:cNvSpPr/>
            <p:nvPr/>
          </p:nvSpPr>
          <p:spPr bwMode="auto">
            <a:xfrm>
              <a:off x="6791563" y="2662261"/>
              <a:ext cx="331612" cy="33161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91435" tIns="45718" rIns="91435" bIns="45718"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 name="Group 69"/>
          <p:cNvGrpSpPr>
            <a:grpSpLocks noChangeAspect="1"/>
          </p:cNvGrpSpPr>
          <p:nvPr/>
        </p:nvGrpSpPr>
        <p:grpSpPr>
          <a:xfrm>
            <a:off x="6193174" y="4676395"/>
            <a:ext cx="827559" cy="803860"/>
            <a:chOff x="6595471" y="3484651"/>
            <a:chExt cx="723797" cy="703077"/>
          </a:xfrm>
        </p:grpSpPr>
        <p:sp>
          <p:nvSpPr>
            <p:cNvPr id="91" name="Oval 90"/>
            <p:cNvSpPr/>
            <p:nvPr/>
          </p:nvSpPr>
          <p:spPr>
            <a:xfrm>
              <a:off x="6595471" y="3484651"/>
              <a:ext cx="723797" cy="7030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800" b="0" i="0" u="none" strike="noStrike" kern="1200" cap="none" spc="0" normalizeH="0" baseline="0" noProof="0" dirty="0">
                <a:ln>
                  <a:noFill/>
                </a:ln>
                <a:solidFill>
                  <a:srgbClr val="D37979">
                    <a:lumMod val="50000"/>
                  </a:srgb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2" name="Freeform 91"/>
            <p:cNvSpPr>
              <a:spLocks noEditPoints="1"/>
            </p:cNvSpPr>
            <p:nvPr/>
          </p:nvSpPr>
          <p:spPr bwMode="auto">
            <a:xfrm>
              <a:off x="6809049" y="3619502"/>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35" tIns="45718" rIns="91435" bIns="45718"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4" name="Group 67"/>
          <p:cNvGrpSpPr>
            <a:grpSpLocks noChangeAspect="1"/>
          </p:cNvGrpSpPr>
          <p:nvPr/>
        </p:nvGrpSpPr>
        <p:grpSpPr>
          <a:xfrm>
            <a:off x="6166533" y="1375410"/>
            <a:ext cx="835912" cy="811973"/>
            <a:chOff x="8049780" y="1468406"/>
            <a:chExt cx="723797" cy="703077"/>
          </a:xfrm>
        </p:grpSpPr>
        <p:sp>
          <p:nvSpPr>
            <p:cNvPr id="112" name="Oval 111"/>
            <p:cNvSpPr/>
            <p:nvPr/>
          </p:nvSpPr>
          <p:spPr>
            <a:xfrm>
              <a:off x="8049780" y="1468406"/>
              <a:ext cx="723797" cy="7030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44546A">
                    <a:lumMod val="50000"/>
                  </a:srgb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3" name="Freeform 217"/>
            <p:cNvSpPr>
              <a:spLocks noEditPoints="1"/>
            </p:cNvSpPr>
            <p:nvPr/>
          </p:nvSpPr>
          <p:spPr bwMode="auto">
            <a:xfrm>
              <a:off x="8222238" y="1677864"/>
              <a:ext cx="378880" cy="28416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91435" tIns="45718" rIns="91435" bIns="45718"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5" name="Group 75"/>
          <p:cNvGrpSpPr>
            <a:grpSpLocks noChangeAspect="1"/>
          </p:cNvGrpSpPr>
          <p:nvPr/>
        </p:nvGrpSpPr>
        <p:grpSpPr>
          <a:xfrm>
            <a:off x="6179057" y="3565321"/>
            <a:ext cx="850819" cy="826454"/>
            <a:chOff x="8049780" y="2476530"/>
            <a:chExt cx="723797" cy="703077"/>
          </a:xfrm>
        </p:grpSpPr>
        <p:sp>
          <p:nvSpPr>
            <p:cNvPr id="118" name="Oval 117"/>
            <p:cNvSpPr/>
            <p:nvPr/>
          </p:nvSpPr>
          <p:spPr>
            <a:xfrm>
              <a:off x="8049780" y="2476530"/>
              <a:ext cx="723797" cy="7030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44546A">
                    <a:lumMod val="50000"/>
                  </a:srgb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9" name="Freeform 56"/>
            <p:cNvSpPr>
              <a:spLocks noEditPoints="1"/>
            </p:cNvSpPr>
            <p:nvPr/>
          </p:nvSpPr>
          <p:spPr bwMode="auto">
            <a:xfrm>
              <a:off x="8238857" y="2655247"/>
              <a:ext cx="345642" cy="345642"/>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91435" tIns="45718" rIns="91435" bIns="45718"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68" name="TextBox 27"/>
          <p:cNvSpPr txBox="1"/>
          <p:nvPr/>
        </p:nvSpPr>
        <p:spPr>
          <a:xfrm>
            <a:off x="7134860" y="1618234"/>
            <a:ext cx="4178300" cy="366575"/>
          </a:xfrm>
          <a:prstGeom prst="rect">
            <a:avLst/>
          </a:prstGeom>
          <a:noFill/>
        </p:spPr>
        <p:txBody>
          <a:bodyPr wrap="square" lIns="91412" tIns="0" rIns="91412"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rPr>
              <a:t>低于市场价格的金钱交易式互助服务</a:t>
            </a:r>
          </a:p>
        </p:txBody>
      </p:sp>
      <p:sp>
        <p:nvSpPr>
          <p:cNvPr id="73" name="TextBox 27"/>
          <p:cNvSpPr txBox="1"/>
          <p:nvPr/>
        </p:nvSpPr>
        <p:spPr>
          <a:xfrm>
            <a:off x="7112127" y="2703449"/>
            <a:ext cx="4178935" cy="366575"/>
          </a:xfrm>
          <a:prstGeom prst="rect">
            <a:avLst/>
          </a:prstGeom>
          <a:noFill/>
        </p:spPr>
        <p:txBody>
          <a:bodyPr wrap="square" lIns="91412" tIns="0" rIns="91412"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rPr>
              <a:t>分享生活的社区专属社交空间</a:t>
            </a:r>
          </a:p>
        </p:txBody>
      </p:sp>
      <p:sp>
        <p:nvSpPr>
          <p:cNvPr id="75" name="TextBox 27"/>
          <p:cNvSpPr txBox="1"/>
          <p:nvPr/>
        </p:nvSpPr>
        <p:spPr>
          <a:xfrm>
            <a:off x="7102982" y="3753231"/>
            <a:ext cx="4653915" cy="415498"/>
          </a:xfrm>
          <a:prstGeom prst="rect">
            <a:avLst/>
          </a:prstGeom>
          <a:noFill/>
        </p:spPr>
        <p:txBody>
          <a:bodyPr wrap="square" lIns="91412" tIns="0" rIns="91412"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rPr>
              <a:t>结合互助、物业和商铺的一站式平台</a:t>
            </a:r>
          </a:p>
        </p:txBody>
      </p:sp>
      <p:sp>
        <p:nvSpPr>
          <p:cNvPr id="79" name="TextBox 27"/>
          <p:cNvSpPr txBox="1"/>
          <p:nvPr/>
        </p:nvSpPr>
        <p:spPr>
          <a:xfrm>
            <a:off x="7107428" y="4799457"/>
            <a:ext cx="4256278" cy="415498"/>
          </a:xfrm>
          <a:prstGeom prst="rect">
            <a:avLst/>
          </a:prstGeom>
          <a:noFill/>
        </p:spPr>
        <p:txBody>
          <a:bodyPr wrap="square" lIns="91412" tIns="0" rIns="91412"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rPr>
              <a:t>人与人间物质与情感的双重联系</a:t>
            </a: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5146" t="5795" r="3900" b="4343"/>
          <a:stretch>
            <a:fillRect/>
          </a:stretch>
        </p:blipFill>
        <p:spPr>
          <a:xfrm>
            <a:off x="2074545" y="1231900"/>
            <a:ext cx="2140585" cy="2044065"/>
          </a:xfrm>
          <a:prstGeom prst="rect">
            <a:avLst/>
          </a:prstGeom>
        </p:spPr>
      </p:pic>
      <p:sp>
        <p:nvSpPr>
          <p:cNvPr id="6" name="文本框 5"/>
          <p:cNvSpPr txBox="1"/>
          <p:nvPr/>
        </p:nvSpPr>
        <p:spPr>
          <a:xfrm>
            <a:off x="1340805" y="3647324"/>
            <a:ext cx="3738245" cy="1861185"/>
          </a:xfrm>
          <a:prstGeom prst="rect">
            <a:avLst/>
          </a:prstGeom>
          <a:noFill/>
        </p:spPr>
        <p:txBody>
          <a:bodyPr wrap="square" rtlCol="0" anchor="t">
            <a:spAutoFit/>
          </a:bodyPr>
          <a:lstStyle/>
          <a:p>
            <a:pPr marL="0" marR="0" lvl="0" indent="0" algn="l" defTabSz="914400" rtl="0" fontAlgn="auto">
              <a:lnSpc>
                <a:spcPts val="2300"/>
              </a:lnSpc>
              <a:spcBef>
                <a:spcPts val="0"/>
              </a:spcBef>
              <a:spcAft>
                <a:spcPts val="0"/>
              </a:spcAft>
              <a:buClrTx/>
              <a:buSzTx/>
              <a:buFontTx/>
              <a:buNone/>
              <a:defRPr/>
            </a:pPr>
            <a:r>
              <a:rPr lang="zh-CN" altLang="en-US" sz="1600" b="1" noProof="0" dirty="0">
                <a:ln>
                  <a:noFill/>
                </a:ln>
                <a:solidFill>
                  <a:schemeClr val="bg1">
                    <a:lumMod val="50000"/>
                  </a:schemeClr>
                </a:solidFill>
                <a:effectLst/>
                <a:uLnTx/>
                <a:uFillTx/>
                <a:latin typeface="华文仿宋" panose="02010600040101010101" pitchFamily="2" charset="-122"/>
                <a:ea typeface="华文仿宋" panose="02010600040101010101" pitchFamily="2" charset="-122"/>
                <a:sym typeface="+mn-ea"/>
              </a:rPr>
              <a:t>邻帮是一个以移动设备客户端为主要载体的网上平台，联合社区物业管理和周边商铺实现综合性服务，做到一个平台、多边服务以满足社区居民对社区服务的需求，致力于推进社区互助、化解社区冷漠，同时促进智慧社区建设。</a:t>
            </a:r>
          </a:p>
        </p:txBody>
      </p:sp>
      <p:sp>
        <p:nvSpPr>
          <p:cNvPr id="8" name="灯片编号占位符 7"/>
          <p:cNvSpPr>
            <a:spLocks noGrp="1"/>
          </p:cNvSpPr>
          <p:nvPr>
            <p:ph type="sldNum" sz="quarter" idx="4294967295"/>
          </p:nvPr>
        </p:nvSpPr>
        <p:spPr>
          <a:xfrm>
            <a:off x="9448800" y="6356350"/>
            <a:ext cx="2743200" cy="365125"/>
          </a:xfrm>
        </p:spPr>
        <p:txBody>
          <a:bodyPr/>
          <a:lstStyle/>
          <a:p>
            <a:fld id="{4C08AC1F-CD8D-497D-9859-AB6A0353CDB5}" type="slidenum">
              <a:rPr lang="zh-CN" altLang="en-US" smtClean="0"/>
              <a:t>3</a:t>
            </a:fld>
            <a:endParaRPr lang="zh-CN" altLang="en-US"/>
          </a:p>
        </p:txBody>
      </p:sp>
      <p:sp>
        <p:nvSpPr>
          <p:cNvPr id="7" name="TextBox 8"/>
          <p:cNvSpPr txBox="1"/>
          <p:nvPr/>
        </p:nvSpPr>
        <p:spPr>
          <a:xfrm>
            <a:off x="1045202" y="303188"/>
            <a:ext cx="4329453"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项目介绍</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解决方案</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8045" y="1350010"/>
            <a:ext cx="10808970" cy="1568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ounded Rectangle 6"/>
          <p:cNvSpPr/>
          <p:nvPr/>
        </p:nvSpPr>
        <p:spPr>
          <a:xfrm>
            <a:off x="5829937" y="1485280"/>
            <a:ext cx="728980" cy="680720"/>
          </a:xfrm>
          <a:prstGeom prst="roundRect">
            <a:avLst>
              <a:gd name="adj" fmla="val 7442"/>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7" name="Rounded Rectangle 12"/>
          <p:cNvSpPr/>
          <p:nvPr/>
        </p:nvSpPr>
        <p:spPr>
          <a:xfrm>
            <a:off x="1122680" y="1538605"/>
            <a:ext cx="705485" cy="680720"/>
          </a:xfrm>
          <a:prstGeom prst="roundRect">
            <a:avLst>
              <a:gd name="adj" fmla="val 7442"/>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a:off x="1828165" y="1350010"/>
            <a:ext cx="3810635" cy="829945"/>
          </a:xfrm>
          <a:prstGeom prst="rect">
            <a:avLst/>
          </a:prstGeom>
        </p:spPr>
        <p:txBody>
          <a:bodyPr wrap="square">
            <a:spAutoFit/>
          </a:bodyPr>
          <a:lstStyle/>
          <a:p>
            <a:pPr>
              <a:lnSpc>
                <a:spcPct val="150000"/>
              </a:lnSpc>
              <a:spcBef>
                <a:spcPts val="0"/>
              </a:spcBef>
              <a:spcAft>
                <a:spcPts val="0"/>
              </a:spcAft>
              <a:buNone/>
            </a:pPr>
            <a:r>
              <a:rPr lang="zh-CN"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地区：一二线城市中，流动性较大、规模较大的小区住户</a:t>
            </a:r>
          </a:p>
        </p:txBody>
      </p:sp>
      <p:sp>
        <p:nvSpPr>
          <p:cNvPr id="27" name="矩形 26"/>
          <p:cNvSpPr/>
          <p:nvPr/>
        </p:nvSpPr>
        <p:spPr>
          <a:xfrm>
            <a:off x="6568440" y="1255395"/>
            <a:ext cx="5108575" cy="1568450"/>
          </a:xfrm>
          <a:prstGeom prst="rect">
            <a:avLst/>
          </a:prstGeom>
        </p:spPr>
        <p:txBody>
          <a:bodyPr wrap="square">
            <a:spAutoFit/>
          </a:bodyPr>
          <a:lstStyle/>
          <a:p>
            <a:pPr>
              <a:lnSpc>
                <a:spcPct val="150000"/>
              </a:lnSpc>
              <a:spcBef>
                <a:spcPts val="0"/>
              </a:spcBef>
              <a:spcAft>
                <a:spcPts val="0"/>
              </a:spcAft>
              <a:buNone/>
            </a:pPr>
            <a:r>
              <a:rPr lang="zh-CN" altLang="en-US"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年龄：26~50岁左右的中青年群体</a:t>
            </a:r>
          </a:p>
          <a:p>
            <a:pPr>
              <a:lnSpc>
                <a:spcPct val="150000"/>
              </a:lnSpc>
              <a:spcBef>
                <a:spcPts val="0"/>
              </a:spcBef>
              <a:spcAft>
                <a:spcPts val="0"/>
              </a:spcAft>
              <a:buNone/>
            </a:pPr>
            <a:r>
              <a:rPr lang="zh-CN" altLang="en-US"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身份：上班族，工作节奏快，难以平衡工作和生活</a:t>
            </a:r>
          </a:p>
          <a:p>
            <a:pPr>
              <a:lnSpc>
                <a:spcPct val="150000"/>
              </a:lnSpc>
              <a:spcBef>
                <a:spcPts val="0"/>
              </a:spcBef>
              <a:spcAft>
                <a:spcPts val="0"/>
              </a:spcAft>
              <a:buNone/>
            </a:pPr>
            <a:r>
              <a:rPr lang="zh-CN" altLang="en-US"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性格：思想开放，乐于助人，有社区社交的意愿</a:t>
            </a:r>
          </a:p>
          <a:p>
            <a:pPr>
              <a:lnSpc>
                <a:spcPct val="150000"/>
              </a:lnSpc>
              <a:spcBef>
                <a:spcPts val="0"/>
              </a:spcBef>
              <a:spcAft>
                <a:spcPts val="0"/>
              </a:spcAft>
              <a:buNone/>
            </a:pPr>
            <a:r>
              <a:rPr lang="zh-CN" altLang="en-US"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痛点：有闲置资源交换的需求，但和邻里的关系较淡薄</a:t>
            </a:r>
          </a:p>
        </p:txBody>
      </p:sp>
      <p:pic>
        <p:nvPicPr>
          <p:cNvPr id="7" name="图片 6" descr="C:/Users/zxy/AppData/Local/Temp/kaimatting/20200306195522/output_aiMatting_20200306195534.pngoutput_aiMatting_20200306195534"/>
          <p:cNvPicPr>
            <a:picLocks noChangeAspect="1"/>
          </p:cNvPicPr>
          <p:nvPr/>
        </p:nvPicPr>
        <p:blipFill>
          <a:blip r:embed="rId3"/>
          <a:stretch>
            <a:fillRect/>
          </a:stretch>
        </p:blipFill>
        <p:spPr>
          <a:xfrm>
            <a:off x="1236345" y="1538605"/>
            <a:ext cx="478155" cy="573405"/>
          </a:xfrm>
          <a:prstGeom prst="rect">
            <a:avLst/>
          </a:prstGeom>
        </p:spPr>
      </p:pic>
      <p:pic>
        <p:nvPicPr>
          <p:cNvPr id="30" name="图片 29" descr="C:/Users/zxy/AppData/Local/Temp/kaimatting/20200306200705/output_aiMatting_20200306200757.pngoutput_aiMatting_20200306200757"/>
          <p:cNvPicPr>
            <a:picLocks noChangeAspect="1"/>
          </p:cNvPicPr>
          <p:nvPr/>
        </p:nvPicPr>
        <p:blipFill>
          <a:blip r:embed="rId4"/>
          <a:stretch>
            <a:fillRect/>
          </a:stretch>
        </p:blipFill>
        <p:spPr>
          <a:xfrm>
            <a:off x="5940980" y="1584805"/>
            <a:ext cx="506894" cy="506260"/>
          </a:xfrm>
          <a:prstGeom prst="rect">
            <a:avLst/>
          </a:prstGeom>
        </p:spPr>
      </p:pic>
      <p:sp>
        <p:nvSpPr>
          <p:cNvPr id="32" name="文本框 31"/>
          <p:cNvSpPr txBox="1"/>
          <p:nvPr/>
        </p:nvSpPr>
        <p:spPr>
          <a:xfrm>
            <a:off x="1828165" y="2219325"/>
            <a:ext cx="3684270" cy="337185"/>
          </a:xfrm>
          <a:prstGeom prst="rect">
            <a:avLst/>
          </a:prstGeom>
          <a:noFill/>
        </p:spPr>
        <p:txBody>
          <a:bodyPr wrap="square" rtlCol="0">
            <a:spAutoFit/>
          </a:bodyPr>
          <a:lstStyle/>
          <a:p>
            <a:r>
              <a:rPr lang="zh-CN" sz="1600">
                <a:latin typeface="微软雅黑" panose="020B0503020204020204" pitchFamily="34" charset="-122"/>
                <a:ea typeface="微软雅黑" panose="020B0503020204020204" pitchFamily="34" charset="-122"/>
                <a:sym typeface="+mn-ea"/>
              </a:rPr>
              <a:t>收入：家庭年可支配收入在五万及以上</a:t>
            </a:r>
            <a:endParaRPr lang="zh-CN" altLang="en-US" sz="1600"/>
          </a:p>
        </p:txBody>
      </p:sp>
      <p:graphicFrame>
        <p:nvGraphicFramePr>
          <p:cNvPr id="3" name="图表 2"/>
          <p:cNvGraphicFramePr/>
          <p:nvPr>
            <p:extLst>
              <p:ext uri="{D42A27DB-BD31-4B8C-83A1-F6EECF244321}">
                <p14:modId xmlns:p14="http://schemas.microsoft.com/office/powerpoint/2010/main" val="2159907487"/>
              </p:ext>
            </p:extLst>
          </p:nvPr>
        </p:nvGraphicFramePr>
        <p:xfrm>
          <a:off x="2574290" y="3349614"/>
          <a:ext cx="1696720" cy="2454275"/>
        </p:xfrm>
        <a:graphic>
          <a:graphicData uri="http://schemas.openxmlformats.org/drawingml/2006/chart">
            <c:chart xmlns:c="http://schemas.openxmlformats.org/drawingml/2006/chart" xmlns:r="http://schemas.openxmlformats.org/officeDocument/2006/relationships" r:id="rId5"/>
          </a:graphicData>
        </a:graphic>
      </p:graphicFrame>
      <p:sp>
        <p:nvSpPr>
          <p:cNvPr id="9" name="文本框 8"/>
          <p:cNvSpPr txBox="1"/>
          <p:nvPr/>
        </p:nvSpPr>
        <p:spPr>
          <a:xfrm>
            <a:off x="4994591" y="833760"/>
            <a:ext cx="3522345" cy="423545"/>
          </a:xfrm>
          <a:prstGeom prst="rect">
            <a:avLst/>
          </a:prstGeom>
          <a:noFill/>
        </p:spPr>
        <p:txBody>
          <a:bodyPr wrap="square" rtlCol="0" anchor="t">
            <a:spAutoFit/>
          </a:bodyPr>
          <a:lstStyle/>
          <a:p>
            <a:pPr algn="l">
              <a:lnSpc>
                <a:spcPct val="90000"/>
              </a:lnSpc>
              <a:spcBef>
                <a:spcPts val="1000"/>
              </a:spcBef>
              <a:buFont typeface="Wingdings" panose="05000000000000000000" charset="0"/>
            </a:pPr>
            <a:r>
              <a:rPr lang="zh-CN" altLang="en-US" sz="2400" dirty="0">
                <a:latin typeface="微软雅黑" panose="020B0503020204020204" pitchFamily="34" charset="-122"/>
                <a:ea typeface="微软雅黑" panose="020B0503020204020204" pitchFamily="34" charset="-122"/>
              </a:rPr>
              <a:t>目标人群画像</a:t>
            </a:r>
          </a:p>
        </p:txBody>
      </p:sp>
      <p:sp>
        <p:nvSpPr>
          <p:cNvPr id="53" name="矩形 52"/>
          <p:cNvSpPr/>
          <p:nvPr/>
        </p:nvSpPr>
        <p:spPr>
          <a:xfrm>
            <a:off x="2359025" y="5708650"/>
            <a:ext cx="2198370" cy="705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城市社区中，</a:t>
            </a: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64.38</a:t>
            </a: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%的人出现过工作与生活难以协调的状况</a:t>
            </a:r>
          </a:p>
        </p:txBody>
      </p:sp>
      <p:graphicFrame>
        <p:nvGraphicFramePr>
          <p:cNvPr id="59" name="图表 58"/>
          <p:cNvGraphicFramePr/>
          <p:nvPr>
            <p:extLst>
              <p:ext uri="{D42A27DB-BD31-4B8C-83A1-F6EECF244321}">
                <p14:modId xmlns:p14="http://schemas.microsoft.com/office/powerpoint/2010/main" val="1421249952"/>
              </p:ext>
            </p:extLst>
          </p:nvPr>
        </p:nvGraphicFramePr>
        <p:xfrm>
          <a:off x="45085" y="3371215"/>
          <a:ext cx="2386965" cy="2293620"/>
        </p:xfrm>
        <a:graphic>
          <a:graphicData uri="http://schemas.openxmlformats.org/drawingml/2006/chart">
            <c:chart xmlns:c="http://schemas.openxmlformats.org/drawingml/2006/chart" xmlns:r="http://schemas.openxmlformats.org/officeDocument/2006/relationships" r:id="rId6"/>
          </a:graphicData>
        </a:graphic>
      </p:graphicFrame>
      <p:sp>
        <p:nvSpPr>
          <p:cNvPr id="28" name="矩形 27"/>
          <p:cNvSpPr/>
          <p:nvPr/>
        </p:nvSpPr>
        <p:spPr>
          <a:xfrm>
            <a:off x="431800" y="5704205"/>
            <a:ext cx="1732280" cy="705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72.73%</a:t>
            </a: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的人希望拥有和谐友善的邻里关系</a:t>
            </a:r>
          </a:p>
        </p:txBody>
      </p:sp>
      <p:sp>
        <p:nvSpPr>
          <p:cNvPr id="80" name="文本框 79"/>
          <p:cNvSpPr txBox="1"/>
          <p:nvPr/>
        </p:nvSpPr>
        <p:spPr>
          <a:xfrm>
            <a:off x="1828165" y="6542394"/>
            <a:ext cx="9544050" cy="306705"/>
          </a:xfrm>
          <a:prstGeom prst="rect">
            <a:avLst/>
          </a:prstGeom>
          <a:noFill/>
        </p:spPr>
        <p:txBody>
          <a:bodyPr wrap="square" rtlCol="0">
            <a:spAutoFit/>
          </a:bodyPr>
          <a:lstStyle/>
          <a:p>
            <a:r>
              <a:rPr lang="zh-CN" altLang="en-US" sz="1400" dirty="0">
                <a:solidFill>
                  <a:schemeClr val="bg2">
                    <a:lumMod val="50000"/>
                  </a:schemeClr>
                </a:solidFill>
                <a:latin typeface="仿宋" panose="02010609060101010101" charset="-122"/>
                <a:ea typeface="仿宋" panose="02010609060101010101" charset="-122"/>
                <a:cs typeface="仿宋" panose="02010609060101010101" charset="-122"/>
              </a:rPr>
              <a:t>数据来源：《老年用户移动互联网报告》，</a:t>
            </a:r>
            <a:r>
              <a:rPr lang="zh-CN" altLang="en-US" sz="1400" dirty="0">
                <a:solidFill>
                  <a:schemeClr val="bg2">
                    <a:lumMod val="50000"/>
                  </a:schemeClr>
                </a:solidFill>
                <a:latin typeface="仿宋" panose="02010609060101010101" charset="-122"/>
                <a:ea typeface="仿宋" panose="02010609060101010101" charset="-122"/>
                <a:cs typeface="仿宋" panose="02010609060101010101" charset="-122"/>
                <a:sym typeface="+mn-ea"/>
              </a:rPr>
              <a:t>《第</a:t>
            </a:r>
            <a:r>
              <a:rPr lang="en-US" altLang="zh-CN" sz="1400" dirty="0">
                <a:solidFill>
                  <a:schemeClr val="bg2">
                    <a:lumMod val="50000"/>
                  </a:schemeClr>
                </a:solidFill>
                <a:latin typeface="仿宋" panose="02010609060101010101" charset="-122"/>
                <a:ea typeface="仿宋" panose="02010609060101010101" charset="-122"/>
                <a:cs typeface="仿宋" panose="02010609060101010101" charset="-122"/>
                <a:sym typeface="+mn-ea"/>
              </a:rPr>
              <a:t>44</a:t>
            </a:r>
            <a:r>
              <a:rPr lang="zh-CN" altLang="en-US" sz="1400" dirty="0">
                <a:solidFill>
                  <a:schemeClr val="bg2">
                    <a:lumMod val="50000"/>
                  </a:schemeClr>
                </a:solidFill>
                <a:latin typeface="仿宋" panose="02010609060101010101" charset="-122"/>
                <a:ea typeface="仿宋" panose="02010609060101010101" charset="-122"/>
                <a:cs typeface="仿宋" panose="02010609060101010101" charset="-122"/>
                <a:sym typeface="+mn-ea"/>
              </a:rPr>
              <a:t>次互联网络发展发展状况统计报告》；</a:t>
            </a:r>
            <a:r>
              <a:rPr lang="zh-CN" altLang="en-US" sz="1400" dirty="0">
                <a:solidFill>
                  <a:schemeClr val="bg2">
                    <a:lumMod val="50000"/>
                  </a:schemeClr>
                </a:solidFill>
                <a:latin typeface="仿宋" panose="02010609060101010101" charset="-122"/>
                <a:ea typeface="仿宋" panose="02010609060101010101" charset="-122"/>
                <a:cs typeface="仿宋" panose="02010609060101010101" charset="-122"/>
              </a:rPr>
              <a:t>团队问卷调查：样本数量</a:t>
            </a:r>
            <a:r>
              <a:rPr lang="en-US" altLang="zh-CN" sz="1400" dirty="0">
                <a:solidFill>
                  <a:schemeClr val="bg2">
                    <a:lumMod val="50000"/>
                  </a:schemeClr>
                </a:solidFill>
                <a:latin typeface="仿宋" panose="02010609060101010101" charset="-122"/>
                <a:ea typeface="仿宋" panose="02010609060101010101" charset="-122"/>
                <a:cs typeface="仿宋" panose="02010609060101010101" charset="-122"/>
              </a:rPr>
              <a:t>326</a:t>
            </a:r>
          </a:p>
        </p:txBody>
      </p:sp>
      <p:sp>
        <p:nvSpPr>
          <p:cNvPr id="13" name="灯片编号占位符 12"/>
          <p:cNvSpPr>
            <a:spLocks noGrp="1"/>
          </p:cNvSpPr>
          <p:nvPr>
            <p:ph type="sldNum" sz="quarter" idx="4294967295"/>
          </p:nvPr>
        </p:nvSpPr>
        <p:spPr>
          <a:xfrm>
            <a:off x="8818563" y="6356350"/>
            <a:ext cx="3373437" cy="365125"/>
          </a:xfrm>
        </p:spPr>
        <p:txBody>
          <a:bodyPr/>
          <a:lstStyle/>
          <a:p>
            <a:fld id="{4C08AC1F-CD8D-497D-9859-AB6A0353CDB5}" type="slidenum">
              <a:rPr lang="zh-CN" altLang="en-US" smtClean="0"/>
              <a:t>4</a:t>
            </a:fld>
            <a:endParaRPr lang="zh-CN" altLang="en-US"/>
          </a:p>
        </p:txBody>
      </p:sp>
      <p:sp>
        <p:nvSpPr>
          <p:cNvPr id="4" name="TextBox 8"/>
          <p:cNvSpPr txBox="1"/>
          <p:nvPr/>
        </p:nvSpPr>
        <p:spPr>
          <a:xfrm>
            <a:off x="-422910" y="300990"/>
            <a:ext cx="7444105" cy="307340"/>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市场分析</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目标市场</a:t>
            </a:r>
          </a:p>
        </p:txBody>
      </p:sp>
      <p:cxnSp>
        <p:nvCxnSpPr>
          <p:cNvPr id="6" name="直接连接符 5"/>
          <p:cNvCxnSpPr/>
          <p:nvPr/>
        </p:nvCxnSpPr>
        <p:spPr>
          <a:xfrm>
            <a:off x="4557395" y="3012112"/>
            <a:ext cx="0" cy="3539490"/>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617085" y="4236085"/>
            <a:ext cx="2284730" cy="891540"/>
          </a:xfrm>
          <a:prstGeom prst="rect">
            <a:avLst/>
          </a:prstGeom>
          <a:noFill/>
        </p:spPr>
        <p:txBody>
          <a:bodyPr wrap="none" rtlCol="0">
            <a:spAutoFit/>
          </a:bodyPr>
          <a:lstStyle/>
          <a:p>
            <a:pPr marL="285750" indent="-285750">
              <a:buFont typeface="Arial" panose="020B0604020202020204" pitchFamily="34" charset="0"/>
              <a:buChar char="•"/>
            </a:pPr>
            <a:r>
              <a:rPr lang="zh-CN" altLang="en-US" sz="1300">
                <a:latin typeface="微软雅黑" panose="020B0503020204020204" pitchFamily="34" charset="-122"/>
                <a:ea typeface="微软雅黑" panose="020B0503020204020204" pitchFamily="34" charset="-122"/>
              </a:rPr>
              <a:t>对老人的陪伴与照顾</a:t>
            </a:r>
          </a:p>
          <a:p>
            <a:pPr marL="285750" indent="-285750">
              <a:buFont typeface="Arial" panose="020B0604020202020204" pitchFamily="34" charset="0"/>
              <a:buChar char="•"/>
            </a:pPr>
            <a:r>
              <a:rPr lang="zh-CN" altLang="en-US" sz="1300">
                <a:latin typeface="微软雅黑" panose="020B0503020204020204" pitchFamily="34" charset="-122"/>
                <a:ea typeface="微软雅黑" panose="020B0503020204020204" pitchFamily="34" charset="-122"/>
              </a:rPr>
              <a:t>对孩子的陪伴、作业辅导</a:t>
            </a:r>
          </a:p>
          <a:p>
            <a:pPr marL="285750" indent="-285750">
              <a:buFont typeface="Arial" panose="020B0604020202020204" pitchFamily="34" charset="0"/>
              <a:buChar char="•"/>
            </a:pPr>
            <a:r>
              <a:rPr lang="zh-CN" altLang="en-US" sz="1300">
                <a:latin typeface="微软雅黑" panose="020B0503020204020204" pitchFamily="34" charset="-122"/>
                <a:ea typeface="微软雅黑" panose="020B0503020204020204" pitchFamily="34" charset="-122"/>
              </a:rPr>
              <a:t>处理家中闲置物品的需求</a:t>
            </a:r>
          </a:p>
          <a:p>
            <a:pPr marL="285750" indent="-285750">
              <a:buFont typeface="Arial" panose="020B0604020202020204" pitchFamily="34" charset="0"/>
              <a:buChar char="•"/>
            </a:pPr>
            <a:endParaRPr lang="zh-CN" altLang="en-US" sz="1300">
              <a:latin typeface="微软雅黑" panose="020B0503020204020204" pitchFamily="34" charset="-122"/>
              <a:ea typeface="微软雅黑" panose="020B0503020204020204" pitchFamily="34" charset="-122"/>
            </a:endParaRPr>
          </a:p>
        </p:txBody>
      </p:sp>
      <p:sp>
        <p:nvSpPr>
          <p:cNvPr id="14" name="出自【趣你的PPT】(微信:qunideppt)：最优质的PPT资源库"/>
          <p:cNvSpPr>
            <a:spLocks noChangeArrowheads="1"/>
          </p:cNvSpPr>
          <p:nvPr/>
        </p:nvSpPr>
        <p:spPr bwMode="auto">
          <a:xfrm>
            <a:off x="4711700" y="3766185"/>
            <a:ext cx="2411730" cy="340995"/>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rgbClr val="44546A"/>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910" tIns="60955" rIns="121910" bIns="60955" anchor="ctr"/>
          <a:lstStyle/>
          <a:p>
            <a:pPr algn="l"/>
            <a:r>
              <a:rPr lang="en-US" altLang="zh-CN" sz="1400" b="1">
                <a:solidFill>
                  <a:schemeClr val="bg1"/>
                </a:solidFill>
                <a:latin typeface="微软雅黑" panose="020B0503020204020204" pitchFamily="34" charset="-122"/>
                <a:ea typeface="微软雅黑" panose="020B0503020204020204" pitchFamily="34" charset="-122"/>
                <a:sym typeface="+mn-ea"/>
              </a:rPr>
              <a:t>          </a:t>
            </a:r>
            <a:r>
              <a:rPr lang="zh-CN" altLang="en-US" sz="1400" b="1">
                <a:solidFill>
                  <a:schemeClr val="bg1"/>
                </a:solidFill>
                <a:latin typeface="微软雅黑" panose="020B0503020204020204" pitchFamily="34" charset="-122"/>
                <a:ea typeface="微软雅黑" panose="020B0503020204020204" pitchFamily="34" charset="-122"/>
                <a:sym typeface="+mn-ea"/>
              </a:rPr>
              <a:t>非纯青年家庭</a:t>
            </a:r>
            <a:endParaRPr lang="en-US" sz="1400" kern="0" dirty="0">
              <a:solidFill>
                <a:srgbClr val="E2E3E9"/>
              </a:solidFill>
              <a:latin typeface="微软雅黑" panose="020B0503020204020204" pitchFamily="34" charset="-122"/>
              <a:ea typeface="微软雅黑" panose="020B0503020204020204" pitchFamily="34" charset="-122"/>
              <a:cs typeface="+mn-ea"/>
              <a:sym typeface="+mn-lt"/>
            </a:endParaRPr>
          </a:p>
        </p:txBody>
      </p:sp>
      <p:sp>
        <p:nvSpPr>
          <p:cNvPr id="18" name="出自【趣你的PPT】(微信:qunideppt)：最优质的PPT资源库"/>
          <p:cNvSpPr>
            <a:spLocks noChangeArrowheads="1"/>
          </p:cNvSpPr>
          <p:nvPr/>
        </p:nvSpPr>
        <p:spPr bwMode="auto">
          <a:xfrm>
            <a:off x="4711700" y="5189220"/>
            <a:ext cx="2526030" cy="340995"/>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910" tIns="60955" rIns="121910" bIns="60955" anchor="ctr"/>
          <a:lstStyle/>
          <a:p>
            <a:pPr defTabSz="544195">
              <a:defRPr/>
            </a:pPr>
            <a:endParaRPr lang="en-US" sz="2150" kern="0" dirty="0">
              <a:solidFill>
                <a:srgbClr val="E2E3E9"/>
              </a:solidFill>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5440680" y="5208270"/>
            <a:ext cx="1071880" cy="306705"/>
          </a:xfrm>
          <a:prstGeom prst="rect">
            <a:avLst/>
          </a:prstGeom>
          <a:noFill/>
        </p:spPr>
        <p:txBody>
          <a:bodyPr wrap="none" rtlCol="0">
            <a:spAutoFit/>
          </a:bodyPr>
          <a:lstStyle/>
          <a:p>
            <a:pPr algn="l"/>
            <a:r>
              <a:rPr lang="zh-CN" altLang="en-US" sz="1400" b="1">
                <a:solidFill>
                  <a:schemeClr val="bg1"/>
                </a:solidFill>
                <a:latin typeface="微软雅黑" panose="020B0503020204020204" pitchFamily="34" charset="-122"/>
                <a:ea typeface="微软雅黑" panose="020B0503020204020204" pitchFamily="34" charset="-122"/>
              </a:rPr>
              <a:t>纯青年家庭</a:t>
            </a:r>
          </a:p>
        </p:txBody>
      </p:sp>
      <p:sp>
        <p:nvSpPr>
          <p:cNvPr id="20" name="文本框 19"/>
          <p:cNvSpPr txBox="1"/>
          <p:nvPr/>
        </p:nvSpPr>
        <p:spPr>
          <a:xfrm>
            <a:off x="4617085" y="5598160"/>
            <a:ext cx="2780030" cy="891540"/>
          </a:xfrm>
          <a:prstGeom prst="rect">
            <a:avLst/>
          </a:prstGeom>
          <a:noFill/>
        </p:spPr>
        <p:txBody>
          <a:bodyPr wrap="none" rtlCol="0">
            <a:spAutoFit/>
          </a:bodyPr>
          <a:lstStyle/>
          <a:p>
            <a:pPr marL="285750" indent="-285750">
              <a:buFont typeface="Arial" panose="020B0604020202020204" pitchFamily="34" charset="0"/>
              <a:buChar char="•"/>
            </a:pPr>
            <a:r>
              <a:rPr lang="zh-CN" altLang="en-US" sz="1300">
                <a:latin typeface="微软雅黑" panose="020B0503020204020204" pitchFamily="34" charset="-122"/>
                <a:ea typeface="微软雅黑" panose="020B0503020204020204" pitchFamily="34" charset="-122"/>
              </a:rPr>
              <a:t>对健康家常菜的需求</a:t>
            </a:r>
          </a:p>
          <a:p>
            <a:pPr marL="285750" indent="-285750">
              <a:buFont typeface="Arial" panose="020B0604020202020204" pitchFamily="34" charset="0"/>
              <a:buChar char="•"/>
            </a:pPr>
            <a:r>
              <a:rPr lang="zh-CN" altLang="en-US" sz="1300">
                <a:latin typeface="微软雅黑" panose="020B0503020204020204" pitchFamily="34" charset="-122"/>
                <a:ea typeface="微软雅黑" panose="020B0503020204020204" pitchFamily="34" charset="-122"/>
              </a:rPr>
              <a:t>物资储备不足，即时借物的需求</a:t>
            </a:r>
          </a:p>
          <a:p>
            <a:pPr marL="285750" indent="-285750">
              <a:buFont typeface="Arial" panose="020B0604020202020204" pitchFamily="34" charset="0"/>
              <a:buChar char="•"/>
            </a:pPr>
            <a:r>
              <a:rPr lang="zh-CN" altLang="en-US" sz="1300">
                <a:latin typeface="微软雅黑" panose="020B0503020204020204" pitchFamily="34" charset="-122"/>
                <a:ea typeface="微软雅黑" panose="020B0503020204020204" pitchFamily="34" charset="-122"/>
              </a:rPr>
              <a:t>修理能力不足，紧急修理的需要</a:t>
            </a:r>
          </a:p>
          <a:p>
            <a:pPr marL="285750" indent="-285750">
              <a:buFont typeface="Arial" panose="020B0604020202020204" pitchFamily="34" charset="0"/>
              <a:buChar char="•"/>
            </a:pPr>
            <a:endParaRPr lang="zh-CN" altLang="en-US" sz="1300">
              <a:latin typeface="微软雅黑" panose="020B0503020204020204" pitchFamily="34" charset="-122"/>
              <a:ea typeface="微软雅黑" panose="020B0503020204020204" pitchFamily="34" charset="-122"/>
            </a:endParaRPr>
          </a:p>
        </p:txBody>
      </p:sp>
      <p:sp>
        <p:nvSpPr>
          <p:cNvPr id="5" name="文本框 4"/>
          <p:cNvSpPr txBox="1"/>
          <p:nvPr/>
        </p:nvSpPr>
        <p:spPr>
          <a:xfrm>
            <a:off x="5313680" y="2993390"/>
            <a:ext cx="1198880" cy="337185"/>
          </a:xfrm>
          <a:prstGeom prst="rect">
            <a:avLst/>
          </a:prstGeom>
          <a:noFill/>
        </p:spPr>
        <p:txBody>
          <a:bodyPr wrap="none" rtlCol="0">
            <a:spAutoFit/>
          </a:bodyPr>
          <a:lstStyle/>
          <a:p>
            <a:r>
              <a:rPr lang="zh-CN" altLang="en-US" sz="1600">
                <a:latin typeface="黑体" panose="02010609060101010101" pitchFamily="49" charset="-122"/>
                <a:ea typeface="黑体" panose="02010609060101010101" pitchFamily="49" charset="-122"/>
              </a:rPr>
              <a:t>服务接受方</a:t>
            </a:r>
          </a:p>
        </p:txBody>
      </p:sp>
      <p:sp>
        <p:nvSpPr>
          <p:cNvPr id="8" name="文本框 7"/>
          <p:cNvSpPr txBox="1"/>
          <p:nvPr/>
        </p:nvSpPr>
        <p:spPr>
          <a:xfrm>
            <a:off x="9142095" y="3011805"/>
            <a:ext cx="1198880" cy="337185"/>
          </a:xfrm>
          <a:prstGeom prst="rect">
            <a:avLst/>
          </a:prstGeom>
          <a:noFill/>
        </p:spPr>
        <p:txBody>
          <a:bodyPr wrap="none" rtlCol="0">
            <a:spAutoFit/>
          </a:bodyPr>
          <a:lstStyle/>
          <a:p>
            <a:r>
              <a:rPr lang="zh-CN" altLang="en-US" sz="1600">
                <a:latin typeface="黑体" panose="02010609060101010101" pitchFamily="49" charset="-122"/>
                <a:ea typeface="黑体" panose="02010609060101010101" pitchFamily="49" charset="-122"/>
              </a:rPr>
              <a:t>服务提供方</a:t>
            </a:r>
          </a:p>
        </p:txBody>
      </p:sp>
      <p:sp>
        <p:nvSpPr>
          <p:cNvPr id="21" name="文本框 20"/>
          <p:cNvSpPr txBox="1"/>
          <p:nvPr/>
        </p:nvSpPr>
        <p:spPr>
          <a:xfrm>
            <a:off x="8516620" y="3330575"/>
            <a:ext cx="2494280" cy="291465"/>
          </a:xfrm>
          <a:prstGeom prst="rect">
            <a:avLst/>
          </a:prstGeom>
          <a:noFill/>
        </p:spPr>
        <p:txBody>
          <a:bodyPr wrap="none" rtlCol="0">
            <a:spAutoFit/>
          </a:bodyPr>
          <a:lstStyle/>
          <a:p>
            <a:r>
              <a:rPr lang="zh-CN" altLang="en-US" sz="1300">
                <a:latin typeface="微软雅黑" panose="020B0503020204020204" pitchFamily="34" charset="-122"/>
                <a:ea typeface="微软雅黑" panose="020B0503020204020204" pitchFamily="34" charset="-122"/>
              </a:rPr>
              <a:t>以空闲时间较多的中老年人为主</a:t>
            </a:r>
          </a:p>
        </p:txBody>
      </p:sp>
      <p:sp>
        <p:nvSpPr>
          <p:cNvPr id="23" name="文本框 22"/>
          <p:cNvSpPr txBox="1"/>
          <p:nvPr/>
        </p:nvSpPr>
        <p:spPr>
          <a:xfrm>
            <a:off x="4918075" y="3330575"/>
            <a:ext cx="1998980" cy="291465"/>
          </a:xfrm>
          <a:prstGeom prst="rect">
            <a:avLst/>
          </a:prstGeom>
          <a:noFill/>
        </p:spPr>
        <p:txBody>
          <a:bodyPr wrap="none" rtlCol="0" anchor="t">
            <a:spAutoFit/>
          </a:bodyPr>
          <a:lstStyle/>
          <a:p>
            <a:r>
              <a:rPr lang="zh-CN" altLang="en-US" sz="1300">
                <a:latin typeface="微软雅黑" panose="020B0503020204020204" pitchFamily="34" charset="-122"/>
                <a:ea typeface="微软雅黑" panose="020B0503020204020204" pitchFamily="34" charset="-122"/>
                <a:sym typeface="+mn-ea"/>
              </a:rPr>
              <a:t>以需求较多的中青年为主</a:t>
            </a:r>
          </a:p>
        </p:txBody>
      </p:sp>
      <p:sp>
        <p:nvSpPr>
          <p:cNvPr id="25" name="文本框 24"/>
          <p:cNvSpPr txBox="1"/>
          <p:nvPr/>
        </p:nvSpPr>
        <p:spPr>
          <a:xfrm>
            <a:off x="8710930" y="5321300"/>
            <a:ext cx="2273935" cy="1168400"/>
          </a:xfrm>
          <a:prstGeom prst="rect">
            <a:avLst/>
          </a:prstGeom>
          <a:noFill/>
        </p:spPr>
        <p:txBody>
          <a:bodyPr wrap="none" rtlCol="0">
            <a:spAutoFit/>
          </a:bodyPr>
          <a:lstStyle/>
          <a:p>
            <a:r>
              <a:rPr lang="en-US" altLang="zh-CN" sz="15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8.54x10^8x13.6%x51%</a:t>
            </a: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900" b="1">
                <a:solidFill>
                  <a:srgbClr val="D37979"/>
                </a:solidFill>
                <a:latin typeface="微软雅黑" panose="020B0503020204020204" pitchFamily="34" charset="-122"/>
                <a:ea typeface="微软雅黑" panose="020B0503020204020204" pitchFamily="34" charset="-122"/>
                <a:cs typeface="微软雅黑" panose="020B0503020204020204" pitchFamily="34" charset="-122"/>
              </a:rPr>
              <a:t>5923</a:t>
            </a:r>
            <a:r>
              <a:rPr lang="zh-CN" altLang="en-US" sz="1900" b="1">
                <a:solidFill>
                  <a:srgbClr val="D37979"/>
                </a:solidFill>
                <a:latin typeface="微软雅黑" panose="020B0503020204020204" pitchFamily="34" charset="-122"/>
                <a:ea typeface="微软雅黑" panose="020B0503020204020204" pitchFamily="34" charset="-122"/>
                <a:cs typeface="微软雅黑" panose="020B0503020204020204" pitchFamily="34" charset="-122"/>
              </a:rPr>
              <a:t>万人</a:t>
            </a:r>
          </a:p>
        </p:txBody>
      </p:sp>
      <p:sp>
        <p:nvSpPr>
          <p:cNvPr id="29" name="燕尾形箭头 28"/>
          <p:cNvSpPr/>
          <p:nvPr/>
        </p:nvSpPr>
        <p:spPr>
          <a:xfrm rot="5400000">
            <a:off x="9542780" y="5769610"/>
            <a:ext cx="397510" cy="23876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aphicFrame>
        <p:nvGraphicFramePr>
          <p:cNvPr id="15" name="图表 14"/>
          <p:cNvGraphicFramePr/>
          <p:nvPr/>
        </p:nvGraphicFramePr>
        <p:xfrm>
          <a:off x="8211185" y="3622040"/>
          <a:ext cx="3273425" cy="1652905"/>
        </p:xfrm>
        <a:graphic>
          <a:graphicData uri="http://schemas.openxmlformats.org/drawingml/2006/chart">
            <c:chart xmlns:c="http://schemas.openxmlformats.org/drawingml/2006/chart" xmlns:r="http://schemas.openxmlformats.org/officeDocument/2006/relationships" r:id="rId7"/>
          </a:graphicData>
        </a:graphic>
      </p:graphicFrame>
      <p:sp>
        <p:nvSpPr>
          <p:cNvPr id="10" name="文本框 9">
            <a:extLst>
              <a:ext uri="{FF2B5EF4-FFF2-40B4-BE49-F238E27FC236}">
                <a16:creationId xmlns:a16="http://schemas.microsoft.com/office/drawing/2014/main" id="{C40E9B75-32B9-4BB4-B4DB-2AD6C3DA13F3}"/>
              </a:ext>
            </a:extLst>
          </p:cNvPr>
          <p:cNvSpPr txBox="1"/>
          <p:nvPr/>
        </p:nvSpPr>
        <p:spPr>
          <a:xfrm>
            <a:off x="963949" y="3059966"/>
            <a:ext cx="3819523" cy="338554"/>
          </a:xfrm>
          <a:prstGeom prst="rect">
            <a:avLst/>
          </a:prstGeom>
          <a:noFill/>
        </p:spPr>
        <p:txBody>
          <a:bodyPr wrap="square" rtlCol="0">
            <a:spAutoFit/>
          </a:bodyPr>
          <a:lstStyle/>
          <a:p>
            <a:r>
              <a:rPr lang="zh-CN" altLang="en-US" sz="1600" dirty="0">
                <a:solidFill>
                  <a:schemeClr val="bg1">
                    <a:lumMod val="50000"/>
                  </a:schemeClr>
                </a:solidFill>
              </a:rPr>
              <a:t>基于目标群体的团队问卷调查</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45395" y="5026025"/>
            <a:ext cx="2047240" cy="18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5627370" y="6551295"/>
            <a:ext cx="6565265" cy="306705"/>
          </a:xfrm>
          <a:prstGeom prst="rect">
            <a:avLst/>
          </a:prstGeom>
          <a:noFill/>
        </p:spPr>
        <p:txBody>
          <a:bodyPr wrap="square" rtlCol="0">
            <a:spAutoFit/>
          </a:bodyPr>
          <a:lstStyle/>
          <a:p>
            <a:r>
              <a:rPr lang="zh-CN" altLang="en-US" sz="1400">
                <a:solidFill>
                  <a:schemeClr val="bg2">
                    <a:lumMod val="50000"/>
                  </a:schemeClr>
                </a:solidFill>
                <a:latin typeface="仿宋" panose="02010609060101010101" charset="-122"/>
                <a:ea typeface="仿宋" panose="02010609060101010101" charset="-122"/>
                <a:cs typeface="仿宋" panose="02010609060101010101" charset="-122"/>
              </a:rPr>
              <a:t>数据来源：国家统计局；《第</a:t>
            </a:r>
            <a:r>
              <a:rPr lang="en-US" altLang="zh-CN" sz="1400">
                <a:solidFill>
                  <a:schemeClr val="bg2">
                    <a:lumMod val="50000"/>
                  </a:schemeClr>
                </a:solidFill>
                <a:latin typeface="仿宋" panose="02010609060101010101" charset="-122"/>
                <a:ea typeface="仿宋" panose="02010609060101010101" charset="-122"/>
                <a:cs typeface="仿宋" panose="02010609060101010101" charset="-122"/>
              </a:rPr>
              <a:t>44</a:t>
            </a:r>
            <a:r>
              <a:rPr lang="zh-CN" altLang="en-US" sz="1400">
                <a:solidFill>
                  <a:schemeClr val="bg2">
                    <a:lumMod val="50000"/>
                  </a:schemeClr>
                </a:solidFill>
                <a:latin typeface="仿宋" panose="02010609060101010101" charset="-122"/>
                <a:ea typeface="仿宋" panose="02010609060101010101" charset="-122"/>
                <a:cs typeface="仿宋" panose="02010609060101010101" charset="-122"/>
              </a:rPr>
              <a:t>次互联网络发展发展状况统计报告》</a:t>
            </a:r>
            <a:r>
              <a:rPr lang="en-US" altLang="zh-CN" sz="1400">
                <a:solidFill>
                  <a:schemeClr val="bg2">
                    <a:lumMod val="50000"/>
                  </a:schemeClr>
                </a:solidFill>
                <a:latin typeface="仿宋" panose="02010609060101010101" charset="-122"/>
                <a:ea typeface="仿宋" panose="02010609060101010101" charset="-122"/>
                <a:cs typeface="仿宋" panose="02010609060101010101" charset="-122"/>
              </a:rPr>
              <a:t>,</a:t>
            </a:r>
            <a:r>
              <a:rPr lang="zh-CN" altLang="en-US" sz="1400">
                <a:solidFill>
                  <a:schemeClr val="bg2">
                    <a:lumMod val="50000"/>
                  </a:schemeClr>
                </a:solidFill>
                <a:latin typeface="仿宋" panose="02010609060101010101" charset="-122"/>
                <a:ea typeface="仿宋" panose="02010609060101010101" charset="-122"/>
                <a:cs typeface="仿宋" panose="02010609060101010101" charset="-122"/>
              </a:rPr>
              <a:t>智研咨询</a:t>
            </a:r>
          </a:p>
        </p:txBody>
      </p:sp>
      <p:sp>
        <p:nvSpPr>
          <p:cNvPr id="13" name="灯片编号占位符 12"/>
          <p:cNvSpPr>
            <a:spLocks noGrp="1"/>
          </p:cNvSpPr>
          <p:nvPr>
            <p:ph type="sldNum" sz="quarter" idx="4294967295"/>
          </p:nvPr>
        </p:nvSpPr>
        <p:spPr>
          <a:xfrm>
            <a:off x="8818563" y="6356350"/>
            <a:ext cx="3373437" cy="365125"/>
          </a:xfrm>
        </p:spPr>
        <p:txBody>
          <a:bodyPr/>
          <a:lstStyle/>
          <a:p>
            <a:fld id="{4C08AC1F-CD8D-497D-9859-AB6A0353CDB5}" type="slidenum">
              <a:rPr lang="zh-CN" altLang="en-US" smtClean="0"/>
              <a:t>5</a:t>
            </a:fld>
            <a:endParaRPr lang="zh-CN" altLang="en-US"/>
          </a:p>
        </p:txBody>
      </p:sp>
      <p:sp>
        <p:nvSpPr>
          <p:cNvPr id="14" name="文本框 13"/>
          <p:cNvSpPr txBox="1"/>
          <p:nvPr/>
        </p:nvSpPr>
        <p:spPr>
          <a:xfrm>
            <a:off x="1074420" y="1358900"/>
            <a:ext cx="4234815" cy="2338070"/>
          </a:xfrm>
          <a:prstGeom prst="rect">
            <a:avLst/>
          </a:prstGeom>
          <a:noFill/>
        </p:spPr>
        <p:txBody>
          <a:bodyPr wrap="square" rtlCol="0" anchor="t">
            <a:spAutoFit/>
          </a:bodyPr>
          <a:lstStyle/>
          <a:p>
            <a:pPr algn="ct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rPr>
              <a:t>一二线城市常住人口</a:t>
            </a:r>
            <a:r>
              <a:rPr lang="zh-CN" altLang="en-US" sz="1900" b="1" dirty="0">
                <a:solidFill>
                  <a:srgbClr val="D37979"/>
                </a:solidFill>
                <a:latin typeface="微软雅黑" panose="020B0503020204020204" pitchFamily="34" charset="-122"/>
                <a:ea typeface="微软雅黑" panose="020B0503020204020204" pitchFamily="34" charset="-122"/>
                <a:cs typeface="微软雅黑" panose="020B0503020204020204" pitchFamily="34" charset="-122"/>
              </a:rPr>
              <a:t>46897.9732万人</a:t>
            </a:r>
            <a:endParaRPr lang="zh-CN" altLang="en-US" sz="1900" dirty="0">
              <a:solidFill>
                <a:srgbClr val="D37979"/>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rPr>
              <a:t>x</a:t>
            </a:r>
          </a:p>
          <a:p>
            <a:pPr algn="ct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rPr>
              <a:t>平均城镇化率</a:t>
            </a:r>
            <a:r>
              <a:rPr lang="zh-CN" altLang="en-US" sz="1900" b="1" dirty="0">
                <a:solidFill>
                  <a:srgbClr val="D37979"/>
                </a:solidFill>
                <a:latin typeface="微软雅黑" panose="020B0503020204020204" pitchFamily="34" charset="-122"/>
                <a:ea typeface="微软雅黑" panose="020B0503020204020204" pitchFamily="34" charset="-122"/>
                <a:cs typeface="微软雅黑" panose="020B0503020204020204" pitchFamily="34" charset="-122"/>
              </a:rPr>
              <a:t>约</a:t>
            </a:r>
            <a:r>
              <a:rPr lang="en-US" altLang="zh-CN" sz="1900" b="1" dirty="0">
                <a:solidFill>
                  <a:srgbClr val="D37979"/>
                </a:solidFill>
                <a:latin typeface="微软雅黑" panose="020B0503020204020204" pitchFamily="34" charset="-122"/>
                <a:ea typeface="微软雅黑" panose="020B0503020204020204" pitchFamily="34" charset="-122"/>
                <a:cs typeface="微软雅黑" panose="020B0503020204020204" pitchFamily="34" charset="-122"/>
              </a:rPr>
              <a:t>74.84%</a:t>
            </a:r>
            <a:endParaRPr lang="en-US" altLang="zh-CN" sz="19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700" dirty="0">
                <a:latin typeface="微软雅黑" panose="020B0503020204020204" pitchFamily="34" charset="-122"/>
                <a:ea typeface="微软雅黑" panose="020B0503020204020204" pitchFamily="34" charset="-122"/>
                <a:cs typeface="微软雅黑" panose="020B0503020204020204" pitchFamily="34" charset="-122"/>
              </a:rPr>
              <a:t>x</a:t>
            </a:r>
            <a:endParaRPr lang="zh-CN" altLang="en-US" sz="17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rPr>
              <a:t>目标年龄段人群比例</a:t>
            </a:r>
            <a:r>
              <a:rPr lang="zh-CN" altLang="en-US" sz="1900" b="1" dirty="0">
                <a:solidFill>
                  <a:srgbClr val="D37979"/>
                </a:solidFill>
                <a:latin typeface="微软雅黑" panose="020B0503020204020204" pitchFamily="34" charset="-122"/>
                <a:ea typeface="微软雅黑" panose="020B0503020204020204" pitchFamily="34" charset="-122"/>
                <a:cs typeface="微软雅黑" panose="020B0503020204020204" pitchFamily="34" charset="-122"/>
              </a:rPr>
              <a:t>约</a:t>
            </a:r>
            <a:r>
              <a:rPr lang="en-US" altLang="zh-CN" sz="1900" b="1" dirty="0">
                <a:solidFill>
                  <a:srgbClr val="D37979"/>
                </a:solidFill>
                <a:latin typeface="微软雅黑" panose="020B0503020204020204" pitchFamily="34" charset="-122"/>
                <a:ea typeface="微软雅黑" panose="020B0503020204020204" pitchFamily="34" charset="-122"/>
                <a:cs typeface="微软雅黑" panose="020B0503020204020204" pitchFamily="34" charset="-122"/>
              </a:rPr>
              <a:t>52</a:t>
            </a:r>
            <a:r>
              <a:rPr lang="zh-CN" altLang="en-US" sz="1900" b="1" dirty="0">
                <a:solidFill>
                  <a:srgbClr val="D37979"/>
                </a:solidFill>
                <a:latin typeface="微软雅黑" panose="020B0503020204020204" pitchFamily="34" charset="-122"/>
                <a:ea typeface="微软雅黑" panose="020B0503020204020204" pitchFamily="34" charset="-122"/>
                <a:cs typeface="微软雅黑" panose="020B0503020204020204" pitchFamily="34" charset="-122"/>
              </a:rPr>
              <a:t>%</a:t>
            </a:r>
          </a:p>
          <a:p>
            <a:pPr algn="ct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rPr>
              <a:t>x</a:t>
            </a:r>
          </a:p>
          <a:p>
            <a:pPr algn="ct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rPr>
              <a:t>手机上网用户比例</a:t>
            </a:r>
            <a:r>
              <a:rPr lang="zh-CN" altLang="en-US" sz="1900" b="1" dirty="0">
                <a:solidFill>
                  <a:srgbClr val="D37979"/>
                </a:solidFill>
                <a:latin typeface="微软雅黑" panose="020B0503020204020204" pitchFamily="34" charset="-122"/>
                <a:ea typeface="微软雅黑" panose="020B0503020204020204" pitchFamily="34" charset="-122"/>
                <a:cs typeface="微软雅黑" panose="020B0503020204020204" pitchFamily="34" charset="-122"/>
              </a:rPr>
              <a:t>99.1%</a:t>
            </a:r>
          </a:p>
          <a:p>
            <a:pPr algn="ctr"/>
            <a:endParaRPr lang="zh-CN" altLang="en-US" sz="1900" b="1" dirty="0">
              <a:solidFill>
                <a:srgbClr val="D3797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燕尾形箭头 14"/>
          <p:cNvSpPr/>
          <p:nvPr/>
        </p:nvSpPr>
        <p:spPr>
          <a:xfrm rot="5400000">
            <a:off x="2900045" y="3535045"/>
            <a:ext cx="583565" cy="389255"/>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p:cNvSpPr txBox="1"/>
          <p:nvPr/>
        </p:nvSpPr>
        <p:spPr>
          <a:xfrm>
            <a:off x="2187575" y="4027805"/>
            <a:ext cx="2268220" cy="368300"/>
          </a:xfrm>
          <a:prstGeom prst="rect">
            <a:avLst/>
          </a:prstGeom>
          <a:noFill/>
        </p:spPr>
        <p:txBody>
          <a:bodyPr wrap="none" rtlCol="0" anchor="t">
            <a:spAutoFit/>
          </a:bodyPr>
          <a:lstStyle/>
          <a:p>
            <a:pPr algn="l"/>
            <a:r>
              <a:rPr lang="zh-CN" altLang="en-US" b="1">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约</a:t>
            </a:r>
            <a:r>
              <a:rPr lang="en-US" altLang="zh-CN" b="1">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18,086.9297</a:t>
            </a:r>
            <a:r>
              <a:rPr lang="zh-CN" altLang="en-US" b="1">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万人</a:t>
            </a:r>
          </a:p>
        </p:txBody>
      </p:sp>
      <p:sp>
        <p:nvSpPr>
          <p:cNvPr id="22" name="内容占位符 3"/>
          <p:cNvSpPr txBox="1"/>
          <p:nvPr/>
        </p:nvSpPr>
        <p:spPr>
          <a:xfrm>
            <a:off x="6624320" y="1058545"/>
            <a:ext cx="5300980" cy="2914650"/>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lnSpc>
                <a:spcPct val="100000"/>
              </a:lnSpc>
              <a:buFont typeface="Wingdings" panose="05000000000000000000" charset="0"/>
              <a:buNone/>
            </a:pPr>
            <a:r>
              <a:rPr lang="zh-CN" altLang="en-US" sz="7200" b="1" dirty="0"/>
              <a:t>行业环境：社区服务信息化</a:t>
            </a:r>
            <a:endParaRPr lang="en-US" altLang="zh-CN" sz="7200" b="1" dirty="0"/>
          </a:p>
          <a:p>
            <a:pPr marL="0" indent="0" algn="ctr" fontAlgn="auto">
              <a:lnSpc>
                <a:spcPct val="100000"/>
              </a:lnSpc>
              <a:buFont typeface="Wingdings" panose="05000000000000000000" charset="0"/>
              <a:buNone/>
            </a:pPr>
            <a:endParaRPr lang="zh-CN" altLang="en-US" sz="7200" b="1" dirty="0"/>
          </a:p>
          <a:p>
            <a:pPr algn="l" fontAlgn="auto">
              <a:lnSpc>
                <a:spcPct val="100000"/>
              </a:lnSpc>
              <a:buFont typeface="Wingdings" panose="05000000000000000000" pitchFamily="2" charset="2"/>
              <a:buChar char="ü"/>
            </a:pPr>
            <a:r>
              <a:rPr lang="zh-CN" altLang="en-US" sz="7200" dirty="0"/>
              <a:t>处于应用和发展的初级阶段；</a:t>
            </a:r>
          </a:p>
          <a:p>
            <a:pPr algn="l" fontAlgn="auto">
              <a:lnSpc>
                <a:spcPct val="150000"/>
              </a:lnSpc>
              <a:buFont typeface="Wingdings" panose="05000000000000000000" pitchFamily="2" charset="2"/>
              <a:buChar char="ü"/>
            </a:pPr>
            <a:r>
              <a:rPr lang="zh-CN" altLang="en-US" sz="7200" dirty="0"/>
              <a:t>沿海城市发展相对较快，而在经济欠发达地区没有得到广泛的应用；</a:t>
            </a:r>
          </a:p>
          <a:p>
            <a:pPr algn="l" fontAlgn="auto">
              <a:lnSpc>
                <a:spcPct val="100000"/>
              </a:lnSpc>
              <a:buFont typeface="Wingdings" panose="05000000000000000000" pitchFamily="2" charset="2"/>
              <a:buChar char="ü"/>
            </a:pPr>
            <a:r>
              <a:rPr lang="zh-CN" altLang="en-US" sz="7200" dirty="0"/>
              <a:t>市场同质化现象严重，竞争更加激烈；</a:t>
            </a:r>
          </a:p>
          <a:p>
            <a:pPr algn="l" fontAlgn="auto">
              <a:lnSpc>
                <a:spcPct val="150000"/>
              </a:lnSpc>
              <a:buFont typeface="Wingdings" panose="05000000000000000000" pitchFamily="2" charset="2"/>
              <a:buChar char="ü"/>
            </a:pPr>
            <a:r>
              <a:rPr lang="zh-CN" altLang="en-US" sz="7200" dirty="0"/>
              <a:t>物业管理行业市场仍较为分散：2019年，全国前五十大物业管理企业市场集中度为18.91%。						</a:t>
            </a:r>
            <a:r>
              <a:rPr lang="zh-CN" altLang="en-US" sz="1800" dirty="0"/>
              <a:t>	</a:t>
            </a:r>
          </a:p>
          <a:p>
            <a:pPr>
              <a:buFont typeface="Arial" panose="020B0604020202020204" pitchFamily="34" charset="0"/>
              <a:buNone/>
            </a:pPr>
            <a:r>
              <a:rPr lang="zh-CN" altLang="en-US" sz="1800" dirty="0"/>
              <a:t>							</a:t>
            </a:r>
          </a:p>
          <a:p>
            <a:pPr>
              <a:buFont typeface="Arial" panose="020B0604020202020204" pitchFamily="34" charset="0"/>
              <a:buNone/>
            </a:pPr>
            <a:r>
              <a:rPr lang="zh-CN" altLang="en-US" sz="1800" dirty="0"/>
              <a:t>							</a:t>
            </a:r>
          </a:p>
          <a:p>
            <a:pPr>
              <a:buFont typeface="Arial" panose="020B0604020202020204" pitchFamily="34" charset="0"/>
              <a:buNone/>
            </a:pPr>
            <a:r>
              <a:rPr lang="zh-CN" altLang="en-US" sz="1800" dirty="0"/>
              <a:t>							</a:t>
            </a:r>
          </a:p>
          <a:p>
            <a:pPr>
              <a:buFont typeface="Arial" panose="020B0604020202020204" pitchFamily="34" charset="0"/>
              <a:buNone/>
            </a:pPr>
            <a:r>
              <a:rPr lang="zh-CN" altLang="en-US" sz="1800" dirty="0"/>
              <a:t>							</a:t>
            </a:r>
          </a:p>
          <a:p>
            <a:pPr marL="0" indent="0">
              <a:buFont typeface="Arial" panose="020B0604020202020204" pitchFamily="34" charset="0"/>
              <a:buNone/>
            </a:pPr>
            <a:endParaRPr lang="zh-CN" altLang="en-US" sz="2000" dirty="0"/>
          </a:p>
          <a:p>
            <a:pPr marL="0" indent="0">
              <a:buFont typeface="Wingdings" panose="05000000000000000000" charset="0"/>
              <a:buNone/>
            </a:pPr>
            <a:endParaRPr lang="zh-CN" altLang="en-US" sz="2000" dirty="0"/>
          </a:p>
        </p:txBody>
      </p:sp>
      <p:graphicFrame>
        <p:nvGraphicFramePr>
          <p:cNvPr id="3" name="图表 2"/>
          <p:cNvGraphicFramePr/>
          <p:nvPr/>
        </p:nvGraphicFramePr>
        <p:xfrm>
          <a:off x="905510" y="4495165"/>
          <a:ext cx="4572000" cy="222631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6"/>
          <p:cNvSpPr/>
          <p:nvPr/>
        </p:nvSpPr>
        <p:spPr>
          <a:xfrm>
            <a:off x="398780" y="1182370"/>
            <a:ext cx="751205" cy="712470"/>
          </a:xfrm>
          <a:prstGeom prst="roundRect">
            <a:avLst>
              <a:gd name="adj" fmla="val 7442"/>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cs typeface="+mn-ea"/>
              <a:sym typeface="+mn-lt"/>
            </a:endParaRPr>
          </a:p>
        </p:txBody>
      </p:sp>
      <p:pic>
        <p:nvPicPr>
          <p:cNvPr id="6" name="图片 5" descr="C:/Users/zxy/AppData/Local/Temp/kaimatting/20200306200705/output_aiMatting_20200306200757.pngoutput_aiMatting_20200306200757"/>
          <p:cNvPicPr>
            <a:picLocks noChangeAspect="1"/>
          </p:cNvPicPr>
          <p:nvPr/>
        </p:nvPicPr>
        <p:blipFill>
          <a:blip r:embed="rId4"/>
          <a:stretch>
            <a:fillRect/>
          </a:stretch>
        </p:blipFill>
        <p:spPr>
          <a:xfrm>
            <a:off x="480060" y="1277620"/>
            <a:ext cx="523240" cy="530860"/>
          </a:xfrm>
          <a:prstGeom prst="rect">
            <a:avLst/>
          </a:prstGeom>
        </p:spPr>
      </p:pic>
      <p:sp>
        <p:nvSpPr>
          <p:cNvPr id="17" name="Rounded Rectangle 12"/>
          <p:cNvSpPr/>
          <p:nvPr/>
        </p:nvSpPr>
        <p:spPr>
          <a:xfrm>
            <a:off x="5918835" y="1182370"/>
            <a:ext cx="705485" cy="712470"/>
          </a:xfrm>
          <a:prstGeom prst="roundRect">
            <a:avLst>
              <a:gd name="adj" fmla="val 7442"/>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cs typeface="+mn-ea"/>
              <a:sym typeface="+mn-lt"/>
            </a:endParaRPr>
          </a:p>
        </p:txBody>
      </p:sp>
      <p:pic>
        <p:nvPicPr>
          <p:cNvPr id="7" name="图片 6" descr="C:/Users/zxy/AppData/Local/Temp/kaimatting/20200306195522/output_aiMatting_20200306195534.pngoutput_aiMatting_20200306195534"/>
          <p:cNvPicPr>
            <a:picLocks noChangeAspect="1"/>
          </p:cNvPicPr>
          <p:nvPr/>
        </p:nvPicPr>
        <p:blipFill>
          <a:blip r:embed="rId5"/>
          <a:stretch>
            <a:fillRect/>
          </a:stretch>
        </p:blipFill>
        <p:spPr>
          <a:xfrm>
            <a:off x="6032500" y="1148080"/>
            <a:ext cx="478155" cy="591185"/>
          </a:xfrm>
          <a:prstGeom prst="rect">
            <a:avLst/>
          </a:prstGeom>
        </p:spPr>
      </p:pic>
      <p:graphicFrame>
        <p:nvGraphicFramePr>
          <p:cNvPr id="9" name="图表 8"/>
          <p:cNvGraphicFramePr/>
          <p:nvPr/>
        </p:nvGraphicFramePr>
        <p:xfrm>
          <a:off x="6924675" y="4027805"/>
          <a:ext cx="4572000" cy="2425065"/>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8"/>
          <p:cNvSpPr txBox="1"/>
          <p:nvPr/>
        </p:nvSpPr>
        <p:spPr>
          <a:xfrm>
            <a:off x="1228999" y="301886"/>
            <a:ext cx="5582776"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市场分析</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市场规模与行业环境</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294967295"/>
          </p:nvPr>
        </p:nvSpPr>
        <p:spPr>
          <a:xfrm>
            <a:off x="9448800" y="6391275"/>
            <a:ext cx="2743200" cy="365125"/>
          </a:xfrm>
        </p:spPr>
        <p:txBody>
          <a:bodyPr/>
          <a:lstStyle/>
          <a:p>
            <a:fld id="{4C08AC1F-CD8D-497D-9859-AB6A0353CDB5}" type="slidenum">
              <a:rPr lang="zh-CN" altLang="en-US" smtClean="0"/>
              <a:t>6</a:t>
            </a:fld>
            <a:endParaRPr lang="zh-CN" altLang="en-US"/>
          </a:p>
        </p:txBody>
      </p:sp>
      <p:sp>
        <p:nvSpPr>
          <p:cNvPr id="2" name="TextBox 8"/>
          <p:cNvSpPr txBox="1"/>
          <p:nvPr/>
        </p:nvSpPr>
        <p:spPr>
          <a:xfrm>
            <a:off x="1198177" y="289289"/>
            <a:ext cx="5064629"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市场分析</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&gt;&gt;SWOT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分析</a:t>
            </a:r>
          </a:p>
        </p:txBody>
      </p:sp>
      <p:graphicFrame>
        <p:nvGraphicFramePr>
          <p:cNvPr id="3" name="表格 2"/>
          <p:cNvGraphicFramePr/>
          <p:nvPr>
            <p:custDataLst>
              <p:tags r:id="rId2"/>
            </p:custDataLst>
            <p:extLst>
              <p:ext uri="{D42A27DB-BD31-4B8C-83A1-F6EECF244321}">
                <p14:modId xmlns:p14="http://schemas.microsoft.com/office/powerpoint/2010/main" val="2581407700"/>
              </p:ext>
            </p:extLst>
          </p:nvPr>
        </p:nvGraphicFramePr>
        <p:xfrm>
          <a:off x="523982" y="681178"/>
          <a:ext cx="11473516" cy="6202609"/>
        </p:xfrm>
        <a:graphic>
          <a:graphicData uri="http://schemas.openxmlformats.org/drawingml/2006/table">
            <a:tbl>
              <a:tblPr firstRow="1" firstCol="1" bandRow="1" bandCol="1">
                <a:effectLst/>
                <a:tableStyleId>{5C22544A-7EE6-4342-B048-85BDC9FD1C3A}</a:tableStyleId>
              </a:tblPr>
              <a:tblGrid>
                <a:gridCol w="3450344">
                  <a:extLst>
                    <a:ext uri="{9D8B030D-6E8A-4147-A177-3AD203B41FA5}">
                      <a16:colId xmlns:a16="http://schemas.microsoft.com/office/drawing/2014/main" val="20000"/>
                    </a:ext>
                  </a:extLst>
                </a:gridCol>
                <a:gridCol w="3885404">
                  <a:extLst>
                    <a:ext uri="{9D8B030D-6E8A-4147-A177-3AD203B41FA5}">
                      <a16:colId xmlns:a16="http://schemas.microsoft.com/office/drawing/2014/main" val="20001"/>
                    </a:ext>
                  </a:extLst>
                </a:gridCol>
                <a:gridCol w="4137768">
                  <a:extLst>
                    <a:ext uri="{9D8B030D-6E8A-4147-A177-3AD203B41FA5}">
                      <a16:colId xmlns:a16="http://schemas.microsoft.com/office/drawing/2014/main" val="20002"/>
                    </a:ext>
                  </a:extLst>
                </a:gridCol>
              </a:tblGrid>
              <a:tr h="1332256">
                <a:tc>
                  <a:txBody>
                    <a:bodyPr/>
                    <a:lstStyle/>
                    <a:p>
                      <a:pPr>
                        <a:buNone/>
                      </a:pP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a:solidFill>
                        <a:schemeClr val="tx1"/>
                      </a:solidFill>
                      <a:prstDash val="solid"/>
                    </a:lnR>
                    <a:lnT w="12700" cap="flat" cmpd="sng" algn="ctr">
                      <a:noFill/>
                      <a:prstDash val="solid"/>
                      <a:round/>
                      <a:headEnd type="none" w="med" len="med"/>
                      <a:tailEnd type="none" w="med" len="med"/>
                    </a:lnT>
                    <a:lnB w="12700">
                      <a:solidFill>
                        <a:schemeClr val="tx1"/>
                      </a:solidFill>
                      <a:prstDash val="solid"/>
                    </a:lnB>
                    <a:solidFill>
                      <a:schemeClr val="bg1"/>
                    </a:solidFill>
                  </a:tcPr>
                </a:tc>
                <a:tc>
                  <a:txBody>
                    <a:bodyPr/>
                    <a:lstStyle/>
                    <a:p>
                      <a:pPr algn="ctr">
                        <a:buNone/>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S（strengths）</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mj-lt"/>
                        <a:buAutoNum type="arabicPeriod"/>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差异化定位，以互助和社交为特色；</a:t>
                      </a:r>
                    </a:p>
                    <a:p>
                      <a:pPr marL="342900" indent="-342900">
                        <a:buFont typeface="+mj-lt"/>
                        <a:buAutoNum type="arabicPeriod"/>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盈利模式较为多元；</a:t>
                      </a:r>
                    </a:p>
                    <a:p>
                      <a:pPr marL="342900" indent="-342900">
                        <a:buFont typeface="+mj-lt"/>
                        <a:buAutoNum type="arabicPeriod"/>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丰富</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功能和良好的用户体验；</a:t>
                      </a:r>
                    </a:p>
                    <a:p>
                      <a:pPr marL="342900" indent="-342900">
                        <a:buFont typeface="+mj-lt"/>
                        <a:buAutoNum type="arabicPeriod"/>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个性化定制。</a:t>
                      </a:r>
                    </a:p>
                  </a:txBody>
                  <a:tcPr anchor="ctr">
                    <a:lnL w="12700">
                      <a:solidFill>
                        <a:schemeClr val="tx1"/>
                      </a:solidFill>
                      <a:prstDash val="solid"/>
                    </a:lnL>
                    <a:lnR w="12700">
                      <a:solidFill>
                        <a:schemeClr val="tx1"/>
                      </a:solidFill>
                      <a:prstDash val="solid"/>
                    </a:lnR>
                    <a:lnT w="12700" cap="flat" cmpd="sng" algn="ctr">
                      <a:noFill/>
                      <a:prstDash val="solid"/>
                      <a:round/>
                      <a:headEnd type="none" w="med" len="med"/>
                      <a:tailEnd type="none" w="med" len="med"/>
                    </a:lnT>
                    <a:lnB w="12700">
                      <a:solidFill>
                        <a:schemeClr val="tx1"/>
                      </a:solidFill>
                      <a:prstDash val="solid"/>
                    </a:lnB>
                    <a:solidFill>
                      <a:schemeClr val="bg1"/>
                    </a:solidFill>
                  </a:tcPr>
                </a:tc>
                <a:tc>
                  <a:txBody>
                    <a:bodyPr/>
                    <a:lstStyle/>
                    <a:p>
                      <a:pPr algn="ctr">
                        <a:buNone/>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W（weaknesses）</a:t>
                      </a:r>
                      <a:endPar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技术门槛低，业务模式易复制；</a:t>
                      </a:r>
                    </a:p>
                    <a:p>
                      <a:pPr marL="342900" indent="-342900">
                        <a:buAutoNum type="arabicPeriod"/>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业务拓展初期获客较为困难，获客成本较高；</a:t>
                      </a:r>
                    </a:p>
                    <a:p>
                      <a:pPr marL="342900" indent="-342900">
                        <a:buAutoNum type="arabicPeriod"/>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独特的模式存在一定安全风险。</a:t>
                      </a:r>
                    </a:p>
                  </a:txBody>
                  <a:tcPr anchor="ctr">
                    <a:lnL w="12700">
                      <a:solidFill>
                        <a:schemeClr val="tx1"/>
                      </a:solid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a:solidFill>
                        <a:schemeClr val="tx1"/>
                      </a:solidFill>
                      <a:prstDash val="solid"/>
                    </a:lnB>
                    <a:solidFill>
                      <a:schemeClr val="bg1"/>
                    </a:solidFill>
                  </a:tcPr>
                </a:tc>
                <a:extLst>
                  <a:ext uri="{0D108BD9-81ED-4DB2-BD59-A6C34878D82A}">
                    <a16:rowId xmlns:a16="http://schemas.microsoft.com/office/drawing/2014/main" val="10000"/>
                  </a:ext>
                </a:extLst>
              </a:tr>
              <a:tr h="2543397">
                <a:tc>
                  <a:txBody>
                    <a:bodyPr/>
                    <a:lstStyle/>
                    <a:p>
                      <a:pPr algn="ctr">
                        <a:buNone/>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O（opportunities）</a:t>
                      </a:r>
                    </a:p>
                    <a:p>
                      <a:pPr marL="342900" indent="-342900">
                        <a:buAutoNum type="arabicPeriod"/>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政府对社会治理的重视和支持；</a:t>
                      </a:r>
                    </a:p>
                    <a:p>
                      <a:pPr marL="342900" indent="-342900">
                        <a:buAutoNum type="arabicPeriod"/>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城市居民不断增多，市场潜力巨大；</a:t>
                      </a:r>
                    </a:p>
                    <a:p>
                      <a:pPr marL="342900" indent="-342900">
                        <a:buAutoNum type="arabicPeriod"/>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中青年比例维持和中老年人口不断增长；</a:t>
                      </a:r>
                    </a:p>
                    <a:p>
                      <a:pPr marL="342900" indent="-342900">
                        <a:buAutoNum type="arabicPeriod"/>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网络信息技术的创新突破和移动终端的广泛使用。</a:t>
                      </a:r>
                    </a:p>
                  </a:txBody>
                  <a:tcPr anchor="ctr">
                    <a:lnL w="12700" cap="flat" cmpd="sng" algn="ctr">
                      <a:noFill/>
                      <a:prstDash val="solid"/>
                      <a:round/>
                      <a:headEnd type="none" w="med" len="med"/>
                      <a:tailEnd type="none" w="med" len="me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lstStyle/>
                    <a:p>
                      <a:pPr algn="ctr">
                        <a:buNone/>
                      </a:pPr>
                      <a:r>
                        <a:rPr lang="en-US" altLang="zh-CN" sz="1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SO</a:t>
                      </a:r>
                      <a:r>
                        <a:rPr lang="zh-CN" altLang="en-US" sz="1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战略</a:t>
                      </a:r>
                    </a:p>
                    <a:p>
                      <a:pPr>
                        <a:buNone/>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：积极利用政策支持，深耕社区社交互助领域；</a:t>
                      </a: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：专注于解决城市居民在邻里社交方面的痛点；</a:t>
                      </a: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3-4</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：与活跃与开发前沿的公司合作</a:t>
                      </a: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的开发，从产品角度提高用户体验；</a:t>
                      </a: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3-4</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：针对用户反馈升级产品功能，提高手机用户对于产品的使用黏度。</a:t>
                      </a:r>
                    </a:p>
                    <a:p>
                      <a:pPr>
                        <a:buNone/>
                      </a:pPr>
                      <a:endPar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a:buNone/>
                      </a:pPr>
                      <a:r>
                        <a:rPr lang="en-US" altLang="zh-CN" sz="1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WO战略</a:t>
                      </a: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：利用政府的政策支持，抢占市场</a:t>
                      </a:r>
                    </a:p>
                    <a:p>
                      <a:pPr>
                        <a:buNone/>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2-2：针对用户和谐邻里与工作生活失衡的需求和痛点，提高用户让渡价值，打动目标用户；</a:t>
                      </a:r>
                    </a:p>
                    <a:p>
                      <a:pPr>
                        <a:buNone/>
                      </a:pP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2-3：项目前期进行用户筛选，种子用户由熟人群体切入，如广场舞群体；</a:t>
                      </a: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3-4</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：利用信息安全技术完善平台的安全认证和产品独有风险应对机制，给用户提供足够的安全保障。</a:t>
                      </a:r>
                    </a:p>
                  </a:txBody>
                  <a:tcPr anchor="ctr">
                    <a:lnL w="12700">
                      <a:solidFill>
                        <a:schemeClr val="tx1"/>
                      </a:solidFill>
                      <a:prstDash val="solid"/>
                    </a:lnL>
                    <a:lnR w="12700" cap="flat" cmpd="sng" algn="ctr">
                      <a:noFill/>
                      <a:prstDash val="solid"/>
                      <a:round/>
                      <a:headEnd type="none" w="med" len="med"/>
                      <a:tailEnd type="none" w="med" len="me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1"/>
                  </a:ext>
                </a:extLst>
              </a:tr>
              <a:tr h="2301169">
                <a:tc>
                  <a:txBody>
                    <a:bodyPr/>
                    <a:lstStyle/>
                    <a:p>
                      <a:pPr algn="ctr">
                        <a:buNone/>
                      </a:pPr>
                      <a:r>
                        <a:rPr lang="zh-CN" altLang="en-US" sz="1800" b="1">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T（threats）</a:t>
                      </a:r>
                      <a:endParaRPr lang="zh-CN" altLang="en-US" sz="1800" b="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sz="16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软件侵权屡禁不止，APP易于被模仿和抄袭；</a:t>
                      </a:r>
                    </a:p>
                    <a:p>
                      <a:pPr marL="342900" indent="-342900">
                        <a:buAutoNum type="arabicPeriod"/>
                      </a:pPr>
                      <a:r>
                        <a:rPr lang="zh-CN" altLang="en-US" sz="16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面临多个社区平台的竞争，市场竞争激烈。</a:t>
                      </a:r>
                    </a:p>
                    <a:p>
                      <a:pPr marL="342900" indent="-342900">
                        <a:buAutoNum type="arabicPeriod"/>
                      </a:pPr>
                      <a:r>
                        <a:rPr lang="zh-CN" altLang="en-US" sz="16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银发族对手机软件存在使用障碍，且面临更大的网络安全风险。</a:t>
                      </a:r>
                    </a:p>
                  </a:txBody>
                  <a:tcPr anchor="ctr">
                    <a:lnL w="12700" cap="flat" cmpd="sng" algn="ctr">
                      <a:noFill/>
                      <a:prstDash val="solid"/>
                      <a:round/>
                      <a:headEnd type="none" w="med" len="med"/>
                      <a:tailEnd type="none" w="med" len="med"/>
                    </a:lnL>
                    <a:lnR w="12700">
                      <a:solidFill>
                        <a:schemeClr val="tx1"/>
                      </a:solidFill>
                      <a:prstDash val="solid"/>
                    </a:lnR>
                    <a:lnT w="12700">
                      <a:solidFill>
                        <a:schemeClr val="tx1"/>
                      </a:solidFill>
                      <a:prstDash val="solid"/>
                    </a:lnT>
                    <a:lnB w="12700" cap="flat" cmpd="sng" algn="ctr">
                      <a:noFill/>
                      <a:prstDash val="solid"/>
                      <a:round/>
                      <a:headEnd type="none" w="med" len="med"/>
                      <a:tailEnd type="none" w="med" len="med"/>
                    </a:lnB>
                    <a:solidFill>
                      <a:schemeClr val="bg1"/>
                    </a:solidFill>
                  </a:tcPr>
                </a:tc>
                <a:tc>
                  <a:txBody>
                    <a:bodyPr/>
                    <a:lstStyle/>
                    <a:p>
                      <a:pPr algn="ctr">
                        <a:buNone/>
                      </a:pP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ST战略</a:t>
                      </a:r>
                      <a:endPar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：利用应用创意，抢占市场先机；</a:t>
                      </a: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：突出社交互助的差异化定位，避免陷入同质化竞争；</a:t>
                      </a: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：相比竞品，更加注重用户感知价值，培养客户忠诚；</a:t>
                      </a: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4-3</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：为老年用户提供易学易用的</a:t>
                      </a: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UI</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设计设计，并对其提供使用教学和上门培训。</a:t>
                      </a:r>
                    </a:p>
                  </a:txBody>
                  <a:tcPr anchor="ctr">
                    <a:lnL w="12700">
                      <a:solidFill>
                        <a:schemeClr val="tx1"/>
                      </a:solidFill>
                      <a:prstDash val="solid"/>
                    </a:lnL>
                    <a:lnR w="12700">
                      <a:solidFill>
                        <a:schemeClr val="tx1"/>
                      </a:solidFill>
                      <a:prstDash val="solid"/>
                    </a:lnR>
                    <a:lnT w="12700">
                      <a:solidFill>
                        <a:schemeClr val="tx1"/>
                      </a:solidFill>
                      <a:prstDash val="solid"/>
                    </a:lnT>
                    <a:lnB w="12700" cap="flat" cmpd="sng" algn="ctr">
                      <a:noFill/>
                      <a:prstDash val="solid"/>
                      <a:round/>
                      <a:headEnd type="none" w="med" len="med"/>
                      <a:tailEnd type="none" w="med" len="med"/>
                    </a:lnB>
                    <a:noFill/>
                  </a:tcPr>
                </a:tc>
                <a:tc>
                  <a:txBody>
                    <a:bodyPr/>
                    <a:lstStyle/>
                    <a:p>
                      <a:pPr algn="ctr">
                        <a:buNone/>
                      </a:pP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WT战略</a:t>
                      </a:r>
                      <a:endPar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：抢先占领空白市场，形成市场规模壁垒；</a:t>
                      </a:r>
                    </a:p>
                    <a:p>
                      <a:pPr>
                        <a:buNone/>
                      </a:pPr>
                      <a:r>
                        <a:rPr lang="en-US" altLang="zh-CN"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2-2</a:t>
                      </a:r>
                      <a:r>
                        <a:rPr lang="zh-CN" altLang="en-US" sz="16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：通过积分、线下社交活动举办等手段增加用户黏性，提高现有客户的转出壁垒。</a:t>
                      </a:r>
                    </a:p>
                  </a:txBody>
                  <a:tcPr anchor="ctr">
                    <a:lnL w="12700">
                      <a:solidFill>
                        <a:schemeClr val="tx1"/>
                      </a:solidFill>
                      <a:prstDash val="solid"/>
                    </a:lnL>
                    <a:lnR w="12700" cap="flat" cmpd="sng" algn="ctr">
                      <a:noFill/>
                      <a:prstDash val="solid"/>
                      <a:round/>
                      <a:headEnd type="none" w="med" len="med"/>
                      <a:tailEnd type="none" w="med" len="med"/>
                    </a:lnR>
                    <a:lnT w="12700">
                      <a:solidFill>
                        <a:schemeClr val="tx1"/>
                      </a:solidFill>
                      <a:prstDash val="soli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a:stCxn id="12" idx="2"/>
            <a:endCxn id="8" idx="0"/>
          </p:cNvCxnSpPr>
          <p:nvPr/>
        </p:nvCxnSpPr>
        <p:spPr>
          <a:xfrm flipH="1">
            <a:off x="6318554" y="3290887"/>
            <a:ext cx="12065" cy="1173480"/>
          </a:xfrm>
          <a:prstGeom prst="line">
            <a:avLst/>
          </a:prstGeom>
          <a:ln w="53975" cmpd="sng">
            <a:solidFill>
              <a:schemeClr val="accent1">
                <a:shade val="50000"/>
              </a:schemeClr>
            </a:solidFill>
            <a:prstDash val="solid"/>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164965" y="4464050"/>
            <a:ext cx="4305935" cy="2027555"/>
          </a:xfrm>
          <a:prstGeom prst="rect">
            <a:avLst/>
          </a:prstGeom>
          <a:solidFill>
            <a:schemeClr val="bg1"/>
          </a:solidFill>
          <a:ln>
            <a:solidFill>
              <a:schemeClr val="bg2"/>
            </a:solidFill>
          </a:ln>
          <a:effectLst>
            <a:innerShdw blurRad="114300">
              <a:prstClr val="black"/>
            </a:inn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000" b="1"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邻  帮</a:t>
            </a:r>
          </a:p>
          <a:p>
            <a:pPr algn="ctr"/>
            <a:endParaRPr lang="zh-CN" altLang="en-US" sz="2000" b="1"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专注为社区住户提供</a:t>
            </a: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功能多样、体验良好、安全可靠的邻里社交互助平台</a:t>
            </a:r>
          </a:p>
          <a:p>
            <a:pPr algn="l"/>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为物业提供</a:t>
            </a: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高性价比</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的信息化管理方案</a:t>
            </a:r>
          </a:p>
          <a:p>
            <a:pPr algn="l"/>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683895" y="1057275"/>
            <a:ext cx="3292475" cy="257873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000" b="1" dirty="0">
              <a:solidFill>
                <a:schemeClr val="accent2"/>
              </a:solidFill>
              <a:latin typeface="微软雅黑" panose="020B0503020204020204" pitchFamily="34" charset="-122"/>
              <a:ea typeface="微软雅黑" panose="020B0503020204020204" pitchFamily="34" charset="-122"/>
            </a:endParaRPr>
          </a:p>
          <a:p>
            <a:pPr algn="l"/>
            <a:r>
              <a:rPr lang="zh-CN" altLang="en-US" sz="2000" b="1" dirty="0">
                <a:solidFill>
                  <a:schemeClr val="accent2"/>
                </a:solidFill>
                <a:latin typeface="微软雅黑" panose="020B0503020204020204" pitchFamily="34" charset="-122"/>
                <a:ea typeface="微软雅黑" panose="020B0503020204020204" pitchFamily="34" charset="-122"/>
              </a:rPr>
              <a:t>物业自主研发的社区平台</a:t>
            </a:r>
          </a:p>
          <a:p>
            <a:pPr algn="l"/>
            <a:endParaRPr lang="zh-CN" altLang="en-US" dirty="0">
              <a:solidFill>
                <a:schemeClr val="tx1"/>
              </a:solidFill>
              <a:latin typeface="微软雅黑" panose="020B0503020204020204" pitchFamily="34" charset="-122"/>
              <a:ea typeface="微软雅黑" panose="020B0503020204020204" pitchFamily="34" charset="-122"/>
            </a:endParaRPr>
          </a:p>
          <a:p>
            <a:pPr algn="l"/>
            <a:r>
              <a:rPr lang="zh-CN" altLang="en-US" b="1" dirty="0">
                <a:solidFill>
                  <a:schemeClr val="tx1"/>
                </a:solidFill>
                <a:latin typeface="微软雅黑" panose="020B0503020204020204" pitchFamily="34" charset="-122"/>
                <a:ea typeface="微软雅黑" panose="020B0503020204020204" pitchFamily="34" charset="-122"/>
              </a:rPr>
              <a:t>凤凰会</a:t>
            </a:r>
            <a:r>
              <a:rPr lang="zh-CN" altLang="en-US" dirty="0">
                <a:solidFill>
                  <a:schemeClr val="tx1"/>
                </a:solidFill>
                <a:latin typeface="微软雅黑" panose="020B0503020204020204" pitchFamily="34" charset="-122"/>
                <a:ea typeface="微软雅黑" panose="020B0503020204020204" pitchFamily="34" charset="-122"/>
              </a:rPr>
              <a:t>：由大型地产物业公司碧桂园自主研发，以物业服务为主体，提供金融理财、商圈消费等一站式服务，服务于本地产物业公司的业主</a:t>
            </a:r>
          </a:p>
          <a:p>
            <a:pPr algn="l"/>
            <a:r>
              <a:rPr lang="en-US" altLang="zh-CN"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chemeClr val="tx1"/>
                </a:solidFill>
                <a:latin typeface="微软雅黑" panose="020B0503020204020204" pitchFamily="34" charset="-122"/>
                <a:ea typeface="微软雅黑" panose="020B0503020204020204" pitchFamily="34" charset="-122"/>
              </a:rPr>
              <a:t>用户范围有限，软件开发成本较高，社交特色不突出</a:t>
            </a:r>
          </a:p>
          <a:p>
            <a:pPr algn="l"/>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8557895" y="1057275"/>
            <a:ext cx="3326765" cy="257873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dirty="0">
                <a:solidFill>
                  <a:schemeClr val="accent2"/>
                </a:solidFill>
                <a:latin typeface="微软雅黑" panose="020B0503020204020204" pitchFamily="34" charset="-122"/>
                <a:ea typeface="微软雅黑" panose="020B0503020204020204" pitchFamily="34" charset="-122"/>
              </a:rPr>
              <a:t>同类社交互助平台</a:t>
            </a:r>
          </a:p>
          <a:p>
            <a:pPr algn="l"/>
            <a:endParaRPr lang="zh-CN" altLang="en-US" dirty="0">
              <a:solidFill>
                <a:schemeClr val="tx1"/>
              </a:solidFill>
              <a:latin typeface="微软雅黑" panose="020B0503020204020204" pitchFamily="34" charset="-122"/>
              <a:ea typeface="微软雅黑" panose="020B0503020204020204" pitchFamily="34" charset="-122"/>
            </a:endParaRPr>
          </a:p>
          <a:p>
            <a:pPr algn="l"/>
            <a:r>
              <a:rPr lang="zh-CN" altLang="en-US" b="1" dirty="0">
                <a:solidFill>
                  <a:schemeClr val="tx1"/>
                </a:solidFill>
                <a:latin typeface="微软雅黑" panose="020B0503020204020204" pitchFamily="34" charset="-122"/>
                <a:ea typeface="微软雅黑" panose="020B0503020204020204" pitchFamily="34" charset="-122"/>
              </a:rPr>
              <a:t>友邻：</a:t>
            </a:r>
            <a:r>
              <a:rPr lang="zh-CN" altLang="en-US" dirty="0">
                <a:solidFill>
                  <a:schemeClr val="tx1"/>
                </a:solidFill>
                <a:latin typeface="微软雅黑" panose="020B0503020204020204" pitchFamily="34" charset="-122"/>
                <a:ea typeface="微软雅黑" panose="020B0503020204020204" pitchFamily="34" charset="-122"/>
              </a:rPr>
              <a:t> 强调社区居民亲子、爱好培养等邻里之间情感的交流            </a:t>
            </a:r>
          </a:p>
          <a:p>
            <a:pPr algn="l"/>
            <a:r>
              <a:rPr lang="en-US" altLang="zh-CN"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chemeClr val="tx1"/>
                </a:solidFill>
                <a:latin typeface="微软雅黑" panose="020B0503020204020204" pitchFamily="34" charset="-122"/>
                <a:ea typeface="微软雅黑" panose="020B0503020204020204" pitchFamily="34" charset="-122"/>
              </a:rPr>
              <a:t>功能单一，住户的延伸需求无法满足，盈利模式单一</a:t>
            </a:r>
          </a:p>
        </p:txBody>
      </p:sp>
      <p:sp>
        <p:nvSpPr>
          <p:cNvPr id="12" name="矩形 11"/>
          <p:cNvSpPr/>
          <p:nvPr/>
        </p:nvSpPr>
        <p:spPr>
          <a:xfrm>
            <a:off x="4587240" y="1115695"/>
            <a:ext cx="3486150" cy="217487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dirty="0">
                <a:solidFill>
                  <a:schemeClr val="accent2"/>
                </a:solidFill>
                <a:latin typeface="微软雅黑" panose="020B0503020204020204" pitchFamily="34" charset="-122"/>
                <a:ea typeface="微软雅黑" panose="020B0503020204020204" pitchFamily="34" charset="-122"/>
              </a:rPr>
              <a:t>第三方公司开发的社区平台</a:t>
            </a:r>
          </a:p>
          <a:p>
            <a:pPr algn="l"/>
            <a:endParaRPr lang="zh-CN" altLang="en-US" dirty="0">
              <a:solidFill>
                <a:schemeClr val="tx1"/>
              </a:solidFill>
              <a:latin typeface="微软雅黑" panose="020B0503020204020204" pitchFamily="34" charset="-122"/>
              <a:ea typeface="微软雅黑" panose="020B0503020204020204" pitchFamily="34" charset="-122"/>
            </a:endParaRPr>
          </a:p>
          <a:p>
            <a:pPr algn="l"/>
            <a:r>
              <a:rPr lang="zh-CN" altLang="en-US" b="1" dirty="0">
                <a:solidFill>
                  <a:schemeClr val="tx1"/>
                </a:solidFill>
                <a:latin typeface="微软雅黑" panose="020B0503020204020204" pitchFamily="34" charset="-122"/>
                <a:ea typeface="微软雅黑" panose="020B0503020204020204" pitchFamily="34" charset="-122"/>
              </a:rPr>
              <a:t>微小区</a:t>
            </a:r>
            <a:r>
              <a:rPr lang="zh-CN" altLang="en-US" dirty="0">
                <a:solidFill>
                  <a:schemeClr val="tx1"/>
                </a:solidFill>
                <a:latin typeface="微软雅黑" panose="020B0503020204020204" pitchFamily="34" charset="-122"/>
                <a:ea typeface="微软雅黑" panose="020B0503020204020204" pitchFamily="34" charset="-122"/>
              </a:rPr>
              <a:t>：服务于中小物业公司，</a:t>
            </a:r>
            <a:r>
              <a:rPr lang="en-US" altLang="zh-CN" dirty="0">
                <a:solidFill>
                  <a:schemeClr val="tx1"/>
                </a:solidFill>
                <a:latin typeface="微软雅黑" panose="020B0503020204020204" pitchFamily="34" charset="-122"/>
                <a:ea typeface="微软雅黑" panose="020B0503020204020204" pitchFamily="34" charset="-122"/>
              </a:rPr>
              <a:t>主要用于小区物业日常管理及物业收费</a:t>
            </a:r>
          </a:p>
          <a:p>
            <a:pPr algn="l"/>
            <a:r>
              <a:rPr lang="en-US" altLang="zh-CN"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功能单一，社交性较弱</a:t>
            </a:r>
            <a:r>
              <a:rPr lang="zh-CN" altLang="en-US" dirty="0">
                <a:solidFill>
                  <a:schemeClr val="tx1"/>
                </a:solidFill>
                <a:latin typeface="微软雅黑" panose="020B0503020204020204" pitchFamily="34" charset="-122"/>
                <a:ea typeface="微软雅黑" panose="020B0503020204020204" pitchFamily="34" charset="-122"/>
              </a:rPr>
              <a:t>，安全隐私防护不到位</a:t>
            </a:r>
          </a:p>
        </p:txBody>
      </p:sp>
      <p:sp>
        <p:nvSpPr>
          <p:cNvPr id="14" name="文本框 13"/>
          <p:cNvSpPr txBox="1"/>
          <p:nvPr/>
        </p:nvSpPr>
        <p:spPr>
          <a:xfrm>
            <a:off x="662464" y="3877310"/>
            <a:ext cx="1656398" cy="1485266"/>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大规模定制，采用</a:t>
            </a:r>
            <a:r>
              <a:rPr lang="en-US" altLang="zh-CN" dirty="0">
                <a:solidFill>
                  <a:schemeClr val="tx2"/>
                </a:solidFill>
                <a:latin typeface="微软雅黑" panose="020B0503020204020204" pitchFamily="34" charset="-122"/>
                <a:ea typeface="微软雅黑" panose="020B0503020204020204" pitchFamily="34" charset="-122"/>
              </a:rPr>
              <a:t>SaaS</a:t>
            </a:r>
            <a:r>
              <a:rPr lang="zh-CN" altLang="en-US" dirty="0">
                <a:solidFill>
                  <a:schemeClr val="tx2"/>
                </a:solidFill>
                <a:latin typeface="微软雅黑" panose="020B0503020204020204" pitchFamily="34" charset="-122"/>
                <a:ea typeface="微软雅黑" panose="020B0503020204020204" pitchFamily="34" charset="-122"/>
              </a:rPr>
              <a:t>模式，</a:t>
            </a:r>
          </a:p>
          <a:p>
            <a:r>
              <a:rPr lang="zh-CN" altLang="en-US" dirty="0">
                <a:solidFill>
                  <a:schemeClr val="tx2"/>
                </a:solidFill>
                <a:latin typeface="微软雅黑" panose="020B0503020204020204" pitchFamily="34" charset="-122"/>
                <a:ea typeface="微软雅黑" panose="020B0503020204020204" pitchFamily="34" charset="-122"/>
              </a:rPr>
              <a:t>低成本低价，高性价比</a:t>
            </a:r>
          </a:p>
          <a:p>
            <a:r>
              <a:rPr lang="zh-CN" altLang="en-US" dirty="0">
                <a:solidFill>
                  <a:schemeClr val="tx2"/>
                </a:solidFill>
                <a:latin typeface="微软雅黑" panose="020B0503020204020204" pitchFamily="34" charset="-122"/>
                <a:ea typeface="微软雅黑" panose="020B0503020204020204" pitchFamily="34" charset="-122"/>
              </a:rPr>
              <a:t>填补市场空白</a:t>
            </a:r>
          </a:p>
        </p:txBody>
      </p:sp>
      <p:sp>
        <p:nvSpPr>
          <p:cNvPr id="15" name="文本框 14"/>
          <p:cNvSpPr txBox="1"/>
          <p:nvPr/>
        </p:nvSpPr>
        <p:spPr>
          <a:xfrm>
            <a:off x="9065719" y="4234497"/>
            <a:ext cx="1162225" cy="645160"/>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多元化的盈利模式</a:t>
            </a:r>
          </a:p>
        </p:txBody>
      </p:sp>
      <p:sp>
        <p:nvSpPr>
          <p:cNvPr id="16" name="文本框 15"/>
          <p:cNvSpPr txBox="1"/>
          <p:nvPr/>
        </p:nvSpPr>
        <p:spPr>
          <a:xfrm>
            <a:off x="4787900" y="3416300"/>
            <a:ext cx="3193415" cy="922020"/>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强化邻里社交  互助特色</a:t>
            </a:r>
          </a:p>
          <a:p>
            <a:r>
              <a:rPr lang="zh-CN" altLang="en-US" dirty="0">
                <a:solidFill>
                  <a:schemeClr val="tx2"/>
                </a:solidFill>
                <a:latin typeface="微软雅黑" panose="020B0503020204020204" pitchFamily="34" charset="-122"/>
                <a:ea typeface="微软雅黑" panose="020B0503020204020204" pitchFamily="34" charset="-122"/>
              </a:rPr>
              <a:t>提供全方位的  安全隐私防护</a:t>
            </a:r>
          </a:p>
          <a:p>
            <a:r>
              <a:rPr lang="zh-CN" altLang="en-US" dirty="0">
                <a:solidFill>
                  <a:schemeClr val="tx2"/>
                </a:solidFill>
                <a:latin typeface="微软雅黑" panose="020B0503020204020204" pitchFamily="34" charset="-122"/>
                <a:ea typeface="微软雅黑" panose="020B0503020204020204" pitchFamily="34" charset="-122"/>
              </a:rPr>
              <a:t>弥补细分需求</a:t>
            </a:r>
          </a:p>
        </p:txBody>
      </p:sp>
      <p:cxnSp>
        <p:nvCxnSpPr>
          <p:cNvPr id="21" name="肘形连接符 20"/>
          <p:cNvCxnSpPr>
            <a:stCxn id="9" idx="2"/>
            <a:endCxn id="8" idx="1"/>
          </p:cNvCxnSpPr>
          <p:nvPr/>
        </p:nvCxnSpPr>
        <p:spPr>
          <a:xfrm rot="5400000" flipV="1">
            <a:off x="2326640" y="3639820"/>
            <a:ext cx="1842135" cy="1834515"/>
          </a:xfrm>
          <a:prstGeom prst="bentConnector2">
            <a:avLst/>
          </a:prstGeom>
          <a:ln w="53975" cmpd="sng">
            <a:solidFill>
              <a:schemeClr val="accent1">
                <a:shade val="50000"/>
              </a:schemeClr>
            </a:solidFill>
            <a:prstDash val="soli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0" idx="2"/>
            <a:endCxn id="8" idx="3"/>
          </p:cNvCxnSpPr>
          <p:nvPr/>
        </p:nvCxnSpPr>
        <p:spPr>
          <a:xfrm rot="5400000">
            <a:off x="8425180" y="3681730"/>
            <a:ext cx="1842135" cy="1750695"/>
          </a:xfrm>
          <a:prstGeom prst="bentConnector2">
            <a:avLst/>
          </a:prstGeom>
          <a:ln w="53975" cmpd="sng">
            <a:solidFill>
              <a:schemeClr val="accent1">
                <a:shade val="50000"/>
              </a:schemeClr>
            </a:solidFill>
            <a:prstDash val="solid"/>
            <a:headEnd type="stealth"/>
            <a:tailEnd type="stealth"/>
          </a:ln>
        </p:spPr>
        <p:style>
          <a:lnRef idx="1">
            <a:schemeClr val="accent1"/>
          </a:lnRef>
          <a:fillRef idx="0">
            <a:schemeClr val="accent1"/>
          </a:fillRef>
          <a:effectRef idx="0">
            <a:schemeClr val="accent1"/>
          </a:effectRef>
          <a:fontRef idx="minor">
            <a:schemeClr val="tx1"/>
          </a:fontRef>
        </p:style>
      </p:cxnSp>
      <p:pic>
        <p:nvPicPr>
          <p:cNvPr id="28" name="图片 27" descr="451914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940435"/>
            <a:ext cx="683895" cy="683895"/>
          </a:xfrm>
          <a:prstGeom prst="rect">
            <a:avLst/>
          </a:prstGeom>
        </p:spPr>
      </p:pic>
      <p:pic>
        <p:nvPicPr>
          <p:cNvPr id="29" name="图片 28" descr="445089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0325" y="940435"/>
            <a:ext cx="795020" cy="795020"/>
          </a:xfrm>
          <a:prstGeom prst="rect">
            <a:avLst/>
          </a:prstGeom>
        </p:spPr>
      </p:pic>
      <p:pic>
        <p:nvPicPr>
          <p:cNvPr id="30" name="图片 29" descr="350418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6545" y="899795"/>
            <a:ext cx="765175" cy="765175"/>
          </a:xfrm>
          <a:prstGeom prst="rect">
            <a:avLst/>
          </a:prstGeom>
        </p:spPr>
      </p:pic>
      <p:pic>
        <p:nvPicPr>
          <p:cNvPr id="33" name="图片 32" descr="35046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77485" y="4464050"/>
            <a:ext cx="609600" cy="609600"/>
          </a:xfrm>
          <a:prstGeom prst="rect">
            <a:avLst/>
          </a:prstGeom>
        </p:spPr>
      </p:pic>
      <p:sp>
        <p:nvSpPr>
          <p:cNvPr id="34" name="文本框 33"/>
          <p:cNvSpPr txBox="1"/>
          <p:nvPr/>
        </p:nvSpPr>
        <p:spPr>
          <a:xfrm>
            <a:off x="10221277" y="3956912"/>
            <a:ext cx="145608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以丰富功能和高用户体验增加用户粘度</a:t>
            </a:r>
          </a:p>
        </p:txBody>
      </p:sp>
      <p:sp>
        <p:nvSpPr>
          <p:cNvPr id="2" name="TextBox 8"/>
          <p:cNvSpPr txBox="1"/>
          <p:nvPr/>
        </p:nvSpPr>
        <p:spPr>
          <a:xfrm>
            <a:off x="1179339" y="302894"/>
            <a:ext cx="4329453"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市场分析</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竞品分析</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8"/>
          <p:cNvSpPr/>
          <p:nvPr/>
        </p:nvSpPr>
        <p:spPr>
          <a:xfrm>
            <a:off x="1140042" y="2046084"/>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Trapezoid 10@|1FFC:3506772|FBC:16777215|LFC:16777215|LBC:16777215"/>
          <p:cNvSpPr/>
          <p:nvPr/>
        </p:nvSpPr>
        <p:spPr>
          <a:xfrm>
            <a:off x="1618688" y="1839121"/>
            <a:ext cx="1495211" cy="207809"/>
          </a:xfrm>
          <a:prstGeom prst="trapezoid">
            <a:avLst>
              <a:gd name="adj" fmla="val 67927"/>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9" name="Pentagon 9@|1FFC:4308095|FBC:16777215|LFC:16777215|LBC:16777215"/>
          <p:cNvSpPr/>
          <p:nvPr/>
        </p:nvSpPr>
        <p:spPr>
          <a:xfrm rot="5400000">
            <a:off x="1869662" y="1726687"/>
            <a:ext cx="993265" cy="1216443"/>
          </a:xfrm>
          <a:prstGeom prst="homePlate">
            <a:avLst>
              <a:gd name="adj" fmla="val 31720"/>
            </a:avLst>
          </a:prstGeom>
          <a:solidFill>
            <a:schemeClr val="accent2">
              <a:lumMod val="10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 name="Rectangle 15"/>
          <p:cNvSpPr/>
          <p:nvPr/>
        </p:nvSpPr>
        <p:spPr>
          <a:xfrm>
            <a:off x="3696781" y="2046084"/>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4" name="Trapezoid 17@|1FFC:1137349|FBC:16777215|LFC:16777215|LBC:16777215"/>
          <p:cNvSpPr/>
          <p:nvPr/>
        </p:nvSpPr>
        <p:spPr>
          <a:xfrm>
            <a:off x="4175427" y="1839121"/>
            <a:ext cx="1495211" cy="207809"/>
          </a:xfrm>
          <a:prstGeom prst="trapezoid">
            <a:avLst>
              <a:gd name="adj" fmla="val 67927"/>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Pentagon 18@|1FFC:1554685|FBC:16777215|LFC:16777215|LBC:16777215"/>
          <p:cNvSpPr/>
          <p:nvPr/>
        </p:nvSpPr>
        <p:spPr>
          <a:xfrm rot="5400000">
            <a:off x="4426401" y="1726687"/>
            <a:ext cx="993265" cy="1216443"/>
          </a:xfrm>
          <a:prstGeom prst="homePlate">
            <a:avLst>
              <a:gd name="adj" fmla="val 31720"/>
            </a:avLst>
          </a:prstGeom>
          <a:solidFill>
            <a:schemeClr val="accent1">
              <a:lumMod val="10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8" name="Rectangle 21"/>
          <p:cNvSpPr/>
          <p:nvPr/>
        </p:nvSpPr>
        <p:spPr>
          <a:xfrm>
            <a:off x="6253518" y="2046084"/>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0" name="Trapezoid 23@|1FFC:192|FBC:16777215|LFC:16777215|LBC:16777215"/>
          <p:cNvSpPr/>
          <p:nvPr/>
        </p:nvSpPr>
        <p:spPr>
          <a:xfrm>
            <a:off x="6732164" y="1839121"/>
            <a:ext cx="1495211" cy="207809"/>
          </a:xfrm>
          <a:prstGeom prst="trapezoid">
            <a:avLst>
              <a:gd name="adj" fmla="val 67927"/>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1" name="Pentagon 24@|1FFC:2381804|FBC:16777215|LFC:16777215|LBC:16777215"/>
          <p:cNvSpPr/>
          <p:nvPr/>
        </p:nvSpPr>
        <p:spPr>
          <a:xfrm rot="5400000">
            <a:off x="6983138" y="1726687"/>
            <a:ext cx="993265" cy="1216443"/>
          </a:xfrm>
          <a:prstGeom prst="homePlate">
            <a:avLst>
              <a:gd name="adj" fmla="val 31720"/>
            </a:avLst>
          </a:prstGeom>
          <a:solidFill>
            <a:schemeClr val="accent4">
              <a:lumMod val="10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4" name="Rectangle 21"/>
          <p:cNvSpPr/>
          <p:nvPr/>
        </p:nvSpPr>
        <p:spPr>
          <a:xfrm>
            <a:off x="8820064" y="2046084"/>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5" name="Trapezoid 23@|1FFC:192|FBC:16777215|LFC:16777215|LBC:16777215"/>
          <p:cNvSpPr/>
          <p:nvPr/>
        </p:nvSpPr>
        <p:spPr>
          <a:xfrm>
            <a:off x="9298709" y="1839121"/>
            <a:ext cx="1495211" cy="207809"/>
          </a:xfrm>
          <a:prstGeom prst="trapezoid">
            <a:avLst>
              <a:gd name="adj" fmla="val 67927"/>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6" name="Pentagon 24@|1FFC:2381804|FBC:16777215|LFC:16777215|LBC:16777215"/>
          <p:cNvSpPr/>
          <p:nvPr/>
        </p:nvSpPr>
        <p:spPr>
          <a:xfrm rot="5400000">
            <a:off x="9549684" y="1726687"/>
            <a:ext cx="993265" cy="1216443"/>
          </a:xfrm>
          <a:prstGeom prst="homePlate">
            <a:avLst>
              <a:gd name="adj" fmla="val 31720"/>
            </a:avLst>
          </a:prstGeom>
          <a:solidFill>
            <a:schemeClr val="accent1">
              <a:lumMod val="10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6" name="Freeform 59"/>
          <p:cNvSpPr>
            <a:spLocks noEditPoints="1"/>
          </p:cNvSpPr>
          <p:nvPr/>
        </p:nvSpPr>
        <p:spPr bwMode="auto">
          <a:xfrm>
            <a:off x="4668540" y="2037299"/>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426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8" name="Freeform 106"/>
          <p:cNvSpPr>
            <a:spLocks noEditPoints="1"/>
          </p:cNvSpPr>
          <p:nvPr/>
        </p:nvSpPr>
        <p:spPr bwMode="auto">
          <a:xfrm>
            <a:off x="2133904" y="2127543"/>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426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1" name="Freeform 13"/>
          <p:cNvSpPr>
            <a:spLocks noEditPoints="1"/>
          </p:cNvSpPr>
          <p:nvPr/>
        </p:nvSpPr>
        <p:spPr bwMode="auto">
          <a:xfrm>
            <a:off x="9830256" y="2035883"/>
            <a:ext cx="480053" cy="440223"/>
          </a:xfrm>
          <a:custGeom>
            <a:avLst/>
            <a:gdLst>
              <a:gd name="T0" fmla="*/ 53 w 110"/>
              <a:gd name="T1" fmla="*/ 85 h 101"/>
              <a:gd name="T2" fmla="*/ 18 w 110"/>
              <a:gd name="T3" fmla="*/ 74 h 101"/>
              <a:gd name="T4" fmla="*/ 18 w 110"/>
              <a:gd name="T5" fmla="*/ 2 h 101"/>
              <a:gd name="T6" fmla="*/ 53 w 110"/>
              <a:gd name="T7" fmla="*/ 12 h 101"/>
              <a:gd name="T8" fmla="*/ 53 w 110"/>
              <a:gd name="T9" fmla="*/ 85 h 101"/>
              <a:gd name="T10" fmla="*/ 49 w 110"/>
              <a:gd name="T11" fmla="*/ 99 h 101"/>
              <a:gd name="T12" fmla="*/ 5 w 110"/>
              <a:gd name="T13" fmla="*/ 96 h 101"/>
              <a:gd name="T14" fmla="*/ 0 w 110"/>
              <a:gd name="T15" fmla="*/ 96 h 101"/>
              <a:gd name="T16" fmla="*/ 0 w 110"/>
              <a:gd name="T17" fmla="*/ 14 h 101"/>
              <a:gd name="T18" fmla="*/ 5 w 110"/>
              <a:gd name="T19" fmla="*/ 14 h 101"/>
              <a:gd name="T20" fmla="*/ 5 w 110"/>
              <a:gd name="T21" fmla="*/ 87 h 101"/>
              <a:gd name="T22" fmla="*/ 49 w 110"/>
              <a:gd name="T23" fmla="*/ 94 h 101"/>
              <a:gd name="T24" fmla="*/ 49 w 110"/>
              <a:gd name="T25" fmla="*/ 92 h 101"/>
              <a:gd name="T26" fmla="*/ 14 w 110"/>
              <a:gd name="T27" fmla="*/ 83 h 101"/>
              <a:gd name="T28" fmla="*/ 10 w 110"/>
              <a:gd name="T29" fmla="*/ 83 h 101"/>
              <a:gd name="T30" fmla="*/ 10 w 110"/>
              <a:gd name="T31" fmla="*/ 10 h 101"/>
              <a:gd name="T32" fmla="*/ 14 w 110"/>
              <a:gd name="T33" fmla="*/ 10 h 101"/>
              <a:gd name="T34" fmla="*/ 14 w 110"/>
              <a:gd name="T35" fmla="*/ 78 h 101"/>
              <a:gd name="T36" fmla="*/ 52 w 110"/>
              <a:gd name="T37" fmla="*/ 90 h 101"/>
              <a:gd name="T38" fmla="*/ 58 w 110"/>
              <a:gd name="T39" fmla="*/ 90 h 101"/>
              <a:gd name="T40" fmla="*/ 96 w 110"/>
              <a:gd name="T41" fmla="*/ 78 h 101"/>
              <a:gd name="T42" fmla="*/ 96 w 110"/>
              <a:gd name="T43" fmla="*/ 10 h 101"/>
              <a:gd name="T44" fmla="*/ 100 w 110"/>
              <a:gd name="T45" fmla="*/ 10 h 101"/>
              <a:gd name="T46" fmla="*/ 100 w 110"/>
              <a:gd name="T47" fmla="*/ 83 h 101"/>
              <a:gd name="T48" fmla="*/ 96 w 110"/>
              <a:gd name="T49" fmla="*/ 83 h 101"/>
              <a:gd name="T50" fmla="*/ 61 w 110"/>
              <a:gd name="T51" fmla="*/ 92 h 101"/>
              <a:gd name="T52" fmla="*/ 61 w 110"/>
              <a:gd name="T53" fmla="*/ 94 h 101"/>
              <a:gd name="T54" fmla="*/ 105 w 110"/>
              <a:gd name="T55" fmla="*/ 87 h 101"/>
              <a:gd name="T56" fmla="*/ 105 w 110"/>
              <a:gd name="T57" fmla="*/ 14 h 101"/>
              <a:gd name="T58" fmla="*/ 110 w 110"/>
              <a:gd name="T59" fmla="*/ 14 h 101"/>
              <a:gd name="T60" fmla="*/ 110 w 110"/>
              <a:gd name="T61" fmla="*/ 96 h 101"/>
              <a:gd name="T62" fmla="*/ 105 w 110"/>
              <a:gd name="T63" fmla="*/ 96 h 101"/>
              <a:gd name="T64" fmla="*/ 61 w 110"/>
              <a:gd name="T65" fmla="*/ 99 h 101"/>
              <a:gd name="T66" fmla="*/ 49 w 110"/>
              <a:gd name="T67" fmla="*/ 99 h 101"/>
              <a:gd name="T68" fmla="*/ 57 w 110"/>
              <a:gd name="T69" fmla="*/ 85 h 101"/>
              <a:gd name="T70" fmla="*/ 93 w 110"/>
              <a:gd name="T71" fmla="*/ 74 h 101"/>
              <a:gd name="T72" fmla="*/ 93 w 110"/>
              <a:gd name="T73" fmla="*/ 2 h 101"/>
              <a:gd name="T74" fmla="*/ 57 w 110"/>
              <a:gd name="T75" fmla="*/ 12 h 101"/>
              <a:gd name="T76" fmla="*/ 57 w 110"/>
              <a:gd name="T7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101">
                <a:moveTo>
                  <a:pt x="53" y="85"/>
                </a:moveTo>
                <a:cubicBezTo>
                  <a:pt x="43" y="76"/>
                  <a:pt x="31" y="73"/>
                  <a:pt x="18" y="74"/>
                </a:cubicBezTo>
                <a:cubicBezTo>
                  <a:pt x="18" y="50"/>
                  <a:pt x="18" y="26"/>
                  <a:pt x="18" y="2"/>
                </a:cubicBezTo>
                <a:cubicBezTo>
                  <a:pt x="32" y="0"/>
                  <a:pt x="45" y="4"/>
                  <a:pt x="53" y="12"/>
                </a:cubicBezTo>
                <a:cubicBezTo>
                  <a:pt x="53" y="36"/>
                  <a:pt x="53" y="61"/>
                  <a:pt x="53" y="85"/>
                </a:cubicBezTo>
                <a:close/>
                <a:moveTo>
                  <a:pt x="49" y="99"/>
                </a:moveTo>
                <a:cubicBezTo>
                  <a:pt x="40" y="95"/>
                  <a:pt x="22" y="93"/>
                  <a:pt x="5" y="96"/>
                </a:cubicBezTo>
                <a:cubicBezTo>
                  <a:pt x="0" y="96"/>
                  <a:pt x="0" y="96"/>
                  <a:pt x="0" y="96"/>
                </a:cubicBezTo>
                <a:cubicBezTo>
                  <a:pt x="0" y="14"/>
                  <a:pt x="0" y="14"/>
                  <a:pt x="0" y="14"/>
                </a:cubicBezTo>
                <a:cubicBezTo>
                  <a:pt x="5" y="14"/>
                  <a:pt x="5" y="14"/>
                  <a:pt x="5" y="14"/>
                </a:cubicBezTo>
                <a:cubicBezTo>
                  <a:pt x="5" y="87"/>
                  <a:pt x="5" y="87"/>
                  <a:pt x="5" y="87"/>
                </a:cubicBezTo>
                <a:cubicBezTo>
                  <a:pt x="21" y="86"/>
                  <a:pt x="37" y="86"/>
                  <a:pt x="49" y="94"/>
                </a:cubicBezTo>
                <a:cubicBezTo>
                  <a:pt x="49" y="94"/>
                  <a:pt x="49" y="93"/>
                  <a:pt x="49" y="92"/>
                </a:cubicBezTo>
                <a:cubicBezTo>
                  <a:pt x="41" y="86"/>
                  <a:pt x="32" y="83"/>
                  <a:pt x="14" y="83"/>
                </a:cubicBezTo>
                <a:cubicBezTo>
                  <a:pt x="10" y="83"/>
                  <a:pt x="10" y="83"/>
                  <a:pt x="10" y="83"/>
                </a:cubicBezTo>
                <a:cubicBezTo>
                  <a:pt x="10" y="10"/>
                  <a:pt x="10" y="10"/>
                  <a:pt x="10" y="10"/>
                </a:cubicBezTo>
                <a:cubicBezTo>
                  <a:pt x="14" y="10"/>
                  <a:pt x="14" y="10"/>
                  <a:pt x="14" y="10"/>
                </a:cubicBezTo>
                <a:cubicBezTo>
                  <a:pt x="14" y="78"/>
                  <a:pt x="14" y="78"/>
                  <a:pt x="14" y="78"/>
                </a:cubicBezTo>
                <a:cubicBezTo>
                  <a:pt x="30" y="76"/>
                  <a:pt x="45" y="81"/>
                  <a:pt x="52" y="90"/>
                </a:cubicBezTo>
                <a:cubicBezTo>
                  <a:pt x="54" y="89"/>
                  <a:pt x="56" y="89"/>
                  <a:pt x="58" y="90"/>
                </a:cubicBezTo>
                <a:cubicBezTo>
                  <a:pt x="65" y="81"/>
                  <a:pt x="80" y="76"/>
                  <a:pt x="96" y="78"/>
                </a:cubicBezTo>
                <a:cubicBezTo>
                  <a:pt x="96" y="10"/>
                  <a:pt x="96" y="10"/>
                  <a:pt x="96" y="10"/>
                </a:cubicBezTo>
                <a:cubicBezTo>
                  <a:pt x="100" y="10"/>
                  <a:pt x="100" y="10"/>
                  <a:pt x="100" y="10"/>
                </a:cubicBezTo>
                <a:cubicBezTo>
                  <a:pt x="100" y="83"/>
                  <a:pt x="100" y="83"/>
                  <a:pt x="100" y="83"/>
                </a:cubicBezTo>
                <a:cubicBezTo>
                  <a:pt x="96" y="83"/>
                  <a:pt x="96" y="83"/>
                  <a:pt x="96" y="83"/>
                </a:cubicBezTo>
                <a:cubicBezTo>
                  <a:pt x="78" y="83"/>
                  <a:pt x="69" y="86"/>
                  <a:pt x="61" y="92"/>
                </a:cubicBezTo>
                <a:cubicBezTo>
                  <a:pt x="61" y="93"/>
                  <a:pt x="61" y="94"/>
                  <a:pt x="61" y="94"/>
                </a:cubicBezTo>
                <a:cubicBezTo>
                  <a:pt x="74" y="86"/>
                  <a:pt x="89" y="86"/>
                  <a:pt x="105" y="87"/>
                </a:cubicBezTo>
                <a:cubicBezTo>
                  <a:pt x="105" y="14"/>
                  <a:pt x="105" y="14"/>
                  <a:pt x="105" y="14"/>
                </a:cubicBezTo>
                <a:cubicBezTo>
                  <a:pt x="110" y="14"/>
                  <a:pt x="110" y="14"/>
                  <a:pt x="110" y="14"/>
                </a:cubicBezTo>
                <a:cubicBezTo>
                  <a:pt x="110" y="96"/>
                  <a:pt x="110" y="96"/>
                  <a:pt x="110" y="96"/>
                </a:cubicBezTo>
                <a:cubicBezTo>
                  <a:pt x="105" y="96"/>
                  <a:pt x="105" y="96"/>
                  <a:pt x="105" y="96"/>
                </a:cubicBezTo>
                <a:cubicBezTo>
                  <a:pt x="89" y="93"/>
                  <a:pt x="70" y="95"/>
                  <a:pt x="61" y="99"/>
                </a:cubicBezTo>
                <a:cubicBezTo>
                  <a:pt x="61" y="101"/>
                  <a:pt x="49" y="101"/>
                  <a:pt x="49" y="99"/>
                </a:cubicBezTo>
                <a:close/>
                <a:moveTo>
                  <a:pt x="57" y="85"/>
                </a:moveTo>
                <a:cubicBezTo>
                  <a:pt x="67" y="76"/>
                  <a:pt x="79" y="73"/>
                  <a:pt x="93" y="74"/>
                </a:cubicBezTo>
                <a:cubicBezTo>
                  <a:pt x="93" y="50"/>
                  <a:pt x="93" y="26"/>
                  <a:pt x="93" y="2"/>
                </a:cubicBezTo>
                <a:cubicBezTo>
                  <a:pt x="78" y="0"/>
                  <a:pt x="66" y="4"/>
                  <a:pt x="57" y="12"/>
                </a:cubicBezTo>
                <a:cubicBezTo>
                  <a:pt x="57" y="36"/>
                  <a:pt x="57" y="61"/>
                  <a:pt x="57" y="85"/>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25282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2" name="Freeform 53"/>
          <p:cNvSpPr>
            <a:spLocks noEditPoints="1"/>
          </p:cNvSpPr>
          <p:nvPr/>
        </p:nvSpPr>
        <p:spPr bwMode="auto">
          <a:xfrm>
            <a:off x="7261159" y="2049114"/>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25282B"/>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 name="组合 41"/>
          <p:cNvGrpSpPr/>
          <p:nvPr/>
        </p:nvGrpSpPr>
        <p:grpSpPr>
          <a:xfrm>
            <a:off x="1263855" y="2900684"/>
            <a:ext cx="2219015" cy="2660325"/>
            <a:chOff x="11743" y="3191"/>
            <a:chExt cx="2028" cy="4191"/>
          </a:xfrm>
        </p:grpSpPr>
        <p:sp>
          <p:nvSpPr>
            <p:cNvPr id="43" name="文本框 42"/>
            <p:cNvSpPr txBox="1"/>
            <p:nvPr/>
          </p:nvSpPr>
          <p:spPr>
            <a:xfrm>
              <a:off x="11743" y="3744"/>
              <a:ext cx="2028" cy="3638"/>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平台最主要的功能</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一个社区居民之间进行互助的</a:t>
              </a:r>
              <a:r>
                <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C2C</a:t>
              </a: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网络平台</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以居民根据需求发帖，有意帮助者自主接单形式为主</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包括家政服务、陪伴老人、拼车拼单、家教学习等多个可能的互助方面</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7" name="TextBox 76"/>
            <p:cNvSpPr txBox="1"/>
            <p:nvPr/>
          </p:nvSpPr>
          <p:spPr>
            <a:xfrm>
              <a:off x="11884" y="3191"/>
              <a:ext cx="1465" cy="5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互帮互助</a:t>
              </a:r>
            </a:p>
          </p:txBody>
        </p:sp>
      </p:grpSp>
      <p:grpSp>
        <p:nvGrpSpPr>
          <p:cNvPr id="4" name="组合 56"/>
          <p:cNvGrpSpPr/>
          <p:nvPr/>
        </p:nvGrpSpPr>
        <p:grpSpPr>
          <a:xfrm>
            <a:off x="3825942" y="2896769"/>
            <a:ext cx="2255350" cy="2201251"/>
            <a:chOff x="11844" y="3191"/>
            <a:chExt cx="1505" cy="2805"/>
          </a:xfrm>
        </p:grpSpPr>
        <p:sp>
          <p:nvSpPr>
            <p:cNvPr id="59" name="文本框 58"/>
            <p:cNvSpPr txBox="1"/>
            <p:nvPr/>
          </p:nvSpPr>
          <p:spPr>
            <a:xfrm>
              <a:off x="11844" y="3638"/>
              <a:ext cx="1465" cy="2358"/>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一个分享生活、发表感想、结交好友的社交圈</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智能筛选、偏好推荐，促进互动，跨越“高墙”</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社区活动、物业管理等相关动态的发布</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别出心裁的社区旅行</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0" name="TextBox 76"/>
            <p:cNvSpPr txBox="1"/>
            <p:nvPr/>
          </p:nvSpPr>
          <p:spPr>
            <a:xfrm>
              <a:off x="11884" y="3191"/>
              <a:ext cx="1465" cy="5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社交广场</a:t>
              </a:r>
            </a:p>
          </p:txBody>
        </p:sp>
      </p:grpSp>
      <p:grpSp>
        <p:nvGrpSpPr>
          <p:cNvPr id="5" name="组合 60"/>
          <p:cNvGrpSpPr/>
          <p:nvPr/>
        </p:nvGrpSpPr>
        <p:grpSpPr>
          <a:xfrm>
            <a:off x="6270394" y="2896770"/>
            <a:ext cx="2153635" cy="2152510"/>
            <a:chOff x="11884" y="3191"/>
            <a:chExt cx="1638" cy="3391"/>
          </a:xfrm>
        </p:grpSpPr>
        <p:sp>
          <p:nvSpPr>
            <p:cNvPr id="62" name="文本框 61"/>
            <p:cNvSpPr txBox="1"/>
            <p:nvPr/>
          </p:nvSpPr>
          <p:spPr>
            <a:xfrm>
              <a:off x="11884" y="3744"/>
              <a:ext cx="1638" cy="2838"/>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一个联合周边商铺、网店的</a:t>
              </a:r>
              <a:r>
                <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B2C</a:t>
              </a: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交易接口</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商家资讯、动态的展示</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超值优惠的社区拼团</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甄选优质家政、家教公司，提供接口</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3" name="TextBox 76"/>
            <p:cNvSpPr txBox="1"/>
            <p:nvPr/>
          </p:nvSpPr>
          <p:spPr>
            <a:xfrm>
              <a:off x="11884" y="3191"/>
              <a:ext cx="1465" cy="5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商城</a:t>
              </a:r>
            </a:p>
          </p:txBody>
        </p:sp>
      </p:grpSp>
      <p:grpSp>
        <p:nvGrpSpPr>
          <p:cNvPr id="6" name="组合 63"/>
          <p:cNvGrpSpPr/>
          <p:nvPr/>
        </p:nvGrpSpPr>
        <p:grpSpPr>
          <a:xfrm>
            <a:off x="8957570" y="2900682"/>
            <a:ext cx="2240681" cy="2406418"/>
            <a:chOff x="11884" y="3191"/>
            <a:chExt cx="1638" cy="3791"/>
          </a:xfrm>
        </p:grpSpPr>
        <p:sp>
          <p:nvSpPr>
            <p:cNvPr id="65" name="文本框 64"/>
            <p:cNvSpPr txBox="1"/>
            <p:nvPr/>
          </p:nvSpPr>
          <p:spPr>
            <a:xfrm>
              <a:off x="11884" y="3744"/>
              <a:ext cx="1638" cy="3238"/>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一个功能齐全、个性化的个人中心</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通过平台联系物业，提供网络缴费、报事报修等物业服务</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个人记录、个人动态的查看</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个人信息、账号密码等修改</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客户服务以及意见反馈</a:t>
              </a: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endParaRPr kumimoji="0" lang="en-US" altLang="zh-CN" sz="1100" b="0"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6" name="TextBox 76"/>
            <p:cNvSpPr txBox="1"/>
            <p:nvPr/>
          </p:nvSpPr>
          <p:spPr>
            <a:xfrm>
              <a:off x="11884" y="3191"/>
              <a:ext cx="1465" cy="5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cs typeface="+mn-ea"/>
                  <a:sym typeface="+mn-lt"/>
                </a:rPr>
                <a:t>我的</a:t>
              </a:r>
            </a:p>
          </p:txBody>
        </p:sp>
      </p:grpSp>
      <p:sp>
        <p:nvSpPr>
          <p:cNvPr id="11" name="文本框 10"/>
          <p:cNvSpPr txBox="1"/>
          <p:nvPr/>
        </p:nvSpPr>
        <p:spPr>
          <a:xfrm>
            <a:off x="1242695" y="5561134"/>
            <a:ext cx="2240280" cy="423545"/>
          </a:xfrm>
          <a:prstGeom prst="rect">
            <a:avLst/>
          </a:prstGeom>
          <a:noFill/>
        </p:spPr>
        <p:txBody>
          <a:bodyPr wrap="none" rtlCol="0"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ea"/>
                <a:sym typeface="+mn-lt"/>
              </a:rPr>
              <a:t>金钱情感，双重收获</a:t>
            </a:r>
            <a:endParaRPr lang="zh-CN" altLang="en-US"/>
          </a:p>
        </p:txBody>
      </p:sp>
      <p:sp>
        <p:nvSpPr>
          <p:cNvPr id="12" name="文本框 11"/>
          <p:cNvSpPr txBox="1"/>
          <p:nvPr/>
        </p:nvSpPr>
        <p:spPr>
          <a:xfrm>
            <a:off x="3522662" y="5587504"/>
            <a:ext cx="2697480" cy="423545"/>
          </a:xfrm>
          <a:prstGeom prst="rect">
            <a:avLst/>
          </a:prstGeom>
          <a:noFill/>
        </p:spPr>
        <p:txBody>
          <a:bodyPr wrap="none" rtlCol="0" anchor="t">
            <a:spAutoFit/>
          </a:bodyPr>
          <a:lstStyle/>
          <a:p>
            <a:pPr algn="l">
              <a:lnSpc>
                <a:spcPct val="120000"/>
              </a:lnSpc>
              <a:spcBef>
                <a:spcPts val="0"/>
              </a:spcBef>
              <a:spcAft>
                <a:spcPts val="0"/>
              </a:spcAft>
              <a:buClrTx/>
              <a:buSzTx/>
              <a:buFontTx/>
              <a:defRPr/>
            </a:pPr>
            <a:r>
              <a:rPr lang="zh-CN" altLang="en-US"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ea"/>
                <a:sym typeface="+mn-lt"/>
              </a:rPr>
              <a:t>“链接”邻里，分享生活</a:t>
            </a:r>
            <a:endParaRPr lang="zh-CN" altLang="en-US" dirty="0"/>
          </a:p>
        </p:txBody>
      </p:sp>
      <p:sp>
        <p:nvSpPr>
          <p:cNvPr id="13" name="文本框 12"/>
          <p:cNvSpPr txBox="1"/>
          <p:nvPr/>
        </p:nvSpPr>
        <p:spPr>
          <a:xfrm>
            <a:off x="6376670" y="5598599"/>
            <a:ext cx="2240280" cy="423545"/>
          </a:xfrm>
          <a:prstGeom prst="rect">
            <a:avLst/>
          </a:prstGeom>
          <a:noFill/>
        </p:spPr>
        <p:txBody>
          <a:bodyPr wrap="none" rtlCol="0"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ea"/>
                <a:sym typeface="+mn-lt"/>
              </a:rPr>
              <a:t>优惠资讯，超值拼团</a:t>
            </a:r>
            <a:endParaRPr lang="zh-CN" altLang="en-US" dirty="0"/>
          </a:p>
        </p:txBody>
      </p:sp>
      <p:sp>
        <p:nvSpPr>
          <p:cNvPr id="14" name="文本框 13"/>
          <p:cNvSpPr txBox="1"/>
          <p:nvPr/>
        </p:nvSpPr>
        <p:spPr>
          <a:xfrm>
            <a:off x="8957310" y="5598599"/>
            <a:ext cx="2240280" cy="423545"/>
          </a:xfrm>
          <a:prstGeom prst="rect">
            <a:avLst/>
          </a:prstGeom>
          <a:noFill/>
        </p:spPr>
        <p:txBody>
          <a:bodyPr wrap="none" rtlCol="0"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ea"/>
                <a:sym typeface="+mn-lt"/>
              </a:rPr>
              <a:t>智慧物业，方便</a:t>
            </a:r>
            <a:r>
              <a:rPr lang="zh-CN" altLang="en-US"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ea"/>
                <a:sym typeface="+mn-lt"/>
              </a:rPr>
              <a:t>你我</a:t>
            </a:r>
            <a:endParaRPr lang="zh-CN" altLang="en-US"/>
          </a:p>
        </p:txBody>
      </p:sp>
      <p:sp>
        <p:nvSpPr>
          <p:cNvPr id="2" name="灯片编号占位符 1"/>
          <p:cNvSpPr>
            <a:spLocks noGrp="1"/>
          </p:cNvSpPr>
          <p:nvPr>
            <p:ph type="sldNum" sz="quarter" idx="4294967295"/>
          </p:nvPr>
        </p:nvSpPr>
        <p:spPr>
          <a:xfrm>
            <a:off x="9448800" y="6392863"/>
            <a:ext cx="2743200" cy="365125"/>
          </a:xfrm>
        </p:spPr>
        <p:txBody>
          <a:bodyPr/>
          <a:lstStyle/>
          <a:p>
            <a:fld id="{4C08AC1F-CD8D-497D-9859-AB6A0353CDB5}" type="slidenum">
              <a:rPr lang="zh-CN" altLang="en-US" smtClean="0"/>
              <a:t>8</a:t>
            </a:fld>
            <a:endParaRPr lang="zh-CN" altLang="en-US"/>
          </a:p>
        </p:txBody>
      </p:sp>
      <p:sp>
        <p:nvSpPr>
          <p:cNvPr id="9" name="TextBox 8"/>
          <p:cNvSpPr txBox="1"/>
          <p:nvPr/>
        </p:nvSpPr>
        <p:spPr>
          <a:xfrm>
            <a:off x="674194" y="299563"/>
            <a:ext cx="5064629"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产品介绍</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主要板块</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千图设计师MC：ID 29795607库_文本框 3"/>
          <p:cNvSpPr txBox="1"/>
          <p:nvPr>
            <p:custDataLst>
              <p:tags r:id="rId1"/>
            </p:custDataLst>
          </p:nvPr>
        </p:nvSpPr>
        <p:spPr>
          <a:xfrm>
            <a:off x="3268980" y="1157790"/>
            <a:ext cx="5654040" cy="530997"/>
          </a:xfrm>
          <a:prstGeom prst="rect">
            <a:avLst/>
          </a:prstGeom>
          <a:noFill/>
        </p:spPr>
        <p:txBody>
          <a:bodyPr wrap="none" anchor="t"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lumMod val="100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7" name="TextBox 56"/>
          <p:cNvSpPr txBox="1"/>
          <p:nvPr/>
        </p:nvSpPr>
        <p:spPr>
          <a:xfrm>
            <a:off x="4989195" y="2113364"/>
            <a:ext cx="151955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首页</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一对一互助</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多人攒局</a:t>
            </a:r>
          </a:p>
        </p:txBody>
      </p:sp>
      <p:sp>
        <p:nvSpPr>
          <p:cNvPr id="58" name="TextBox 57"/>
          <p:cNvSpPr txBox="1"/>
          <p:nvPr/>
        </p:nvSpPr>
        <p:spPr>
          <a:xfrm>
            <a:off x="4753908" y="4814001"/>
            <a:ext cx="2225004" cy="156966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点加号发帖</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寻求帮助、提供帮助</a:t>
            </a:r>
            <a:endParaRPr kumimoji="0" lang="en-US" altLang="zh-CN"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400" b="1" dirty="0">
              <a:solidFill>
                <a:schemeClr val="bg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可以选择是否为双方购买平台互助保险</a:t>
            </a:r>
          </a:p>
        </p:txBody>
      </p:sp>
      <p:sp>
        <p:nvSpPr>
          <p:cNvPr id="56" name="TextBox 55"/>
          <p:cNvSpPr txBox="1"/>
          <p:nvPr/>
        </p:nvSpPr>
        <p:spPr>
          <a:xfrm>
            <a:off x="179518" y="2436930"/>
            <a:ext cx="1696720" cy="37240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检索和排序</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ts val="192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提供时间、地点和类型三个方面的标签</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ts val="1920"/>
              </a:lnSpc>
              <a:spcBef>
                <a:spcPts val="0"/>
              </a:spcBef>
              <a:spcAft>
                <a:spcPts val="0"/>
              </a:spcAft>
              <a:buClrTx/>
              <a:buSzTx/>
              <a:buFont typeface="Wingdings" panose="05000000000000000000" charset="0"/>
              <a:buChar char="u"/>
              <a:defRPr/>
            </a:pP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ts val="1920"/>
              </a:lnSpc>
              <a:spcBef>
                <a:spcPts val="0"/>
              </a:spcBef>
              <a:spcAft>
                <a:spcPts val="0"/>
              </a:spcAft>
              <a:buClrTx/>
              <a:buSzTx/>
              <a:buFont typeface="Wingdings" panose="05000000000000000000" charset="0"/>
              <a:buChar char="u"/>
              <a:defRPr/>
            </a:pP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分类检索</a:t>
            </a:r>
            <a:r>
              <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求助帖、供助贴</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192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ts val="1920"/>
              </a:lnSpc>
              <a:spcBef>
                <a:spcPts val="0"/>
              </a:spcBef>
              <a:spcAft>
                <a:spcPts val="0"/>
              </a:spcAft>
              <a:buClrTx/>
              <a:buSzTx/>
              <a:buFont typeface="Wingdings" panose="05000000000000000000" charset="0"/>
              <a:buChar char="u"/>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标签推荐</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192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ts val="1920"/>
              </a:lnSpc>
              <a:spcBef>
                <a:spcPts val="0"/>
              </a:spcBef>
              <a:spcAft>
                <a:spcPts val="0"/>
              </a:spcAft>
              <a:buClrTx/>
              <a:buSzTx/>
              <a:buFont typeface="Wingdings" panose="05000000000000000000" charset="0"/>
              <a:buChar char="u"/>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首页优先显示好友</a:t>
            </a:r>
            <a:r>
              <a:rPr kumimoji="0" 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互助过的人发起的帖子</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2"/>
            </p:custDataLst>
          </p:nvPr>
        </p:nvPicPr>
        <p:blipFill>
          <a:blip r:embed="rId6" cstate="print"/>
          <a:stretch>
            <a:fillRect/>
          </a:stretch>
        </p:blipFill>
        <p:spPr>
          <a:xfrm>
            <a:off x="1752847" y="1541864"/>
            <a:ext cx="2642235" cy="4843780"/>
          </a:xfrm>
          <a:prstGeom prst="rect">
            <a:avLst/>
          </a:prstGeom>
        </p:spPr>
      </p:pic>
      <p:cxnSp>
        <p:nvCxnSpPr>
          <p:cNvPr id="49" name="肘形连接符 48"/>
          <p:cNvCxnSpPr/>
          <p:nvPr/>
        </p:nvCxnSpPr>
        <p:spPr>
          <a:xfrm flipV="1">
            <a:off x="1338818" y="2205122"/>
            <a:ext cx="736362" cy="413791"/>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3" name="肘形连接符 52"/>
          <p:cNvCxnSpPr/>
          <p:nvPr/>
        </p:nvCxnSpPr>
        <p:spPr>
          <a:xfrm rot="10800000" flipV="1">
            <a:off x="4083685" y="2275924"/>
            <a:ext cx="905510" cy="442595"/>
          </a:xfrm>
          <a:prstGeom prst="bentConnector3">
            <a:avLst>
              <a:gd name="adj1" fmla="val 49930"/>
            </a:avLst>
          </a:prstGeom>
          <a:ln>
            <a:tailEnd type="arrow" w="med" len="med"/>
          </a:ln>
        </p:spPr>
        <p:style>
          <a:lnRef idx="3">
            <a:schemeClr val="accent2"/>
          </a:lnRef>
          <a:fillRef idx="0">
            <a:schemeClr val="accent2"/>
          </a:fillRef>
          <a:effectRef idx="2">
            <a:schemeClr val="accent2"/>
          </a:effectRef>
          <a:fontRef idx="minor">
            <a:schemeClr val="tx1"/>
          </a:fontRef>
        </p:style>
      </p:cxnSp>
      <p:pic>
        <p:nvPicPr>
          <p:cNvPr id="5" name="图片 4" descr="互助2-1"/>
          <p:cNvPicPr>
            <a:picLocks noChangeAspect="1"/>
          </p:cNvPicPr>
          <p:nvPr>
            <p:custDataLst>
              <p:tags r:id="rId3"/>
            </p:custDataLst>
          </p:nvPr>
        </p:nvPicPr>
        <p:blipFill>
          <a:blip r:embed="rId7"/>
          <a:srcRect r="1628" b="60531"/>
          <a:stretch>
            <a:fillRect/>
          </a:stretch>
        </p:blipFill>
        <p:spPr>
          <a:xfrm>
            <a:off x="7139949" y="1350332"/>
            <a:ext cx="2144396" cy="1473121"/>
          </a:xfrm>
          <a:prstGeom prst="rect">
            <a:avLst/>
          </a:prstGeom>
        </p:spPr>
      </p:pic>
      <p:sp>
        <p:nvSpPr>
          <p:cNvPr id="6" name="五边形 5"/>
          <p:cNvSpPr/>
          <p:nvPr/>
        </p:nvSpPr>
        <p:spPr>
          <a:xfrm>
            <a:off x="2239892" y="1145624"/>
            <a:ext cx="1724660" cy="3340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559297" y="1128479"/>
            <a:ext cx="1346835" cy="368300"/>
          </a:xfrm>
          <a:prstGeom prst="rect">
            <a:avLst/>
          </a:prstGeom>
          <a:noFill/>
        </p:spPr>
        <p:txBody>
          <a:bodyPr wrap="square" rtlCol="0">
            <a:spAutoFit/>
          </a:bodyPr>
          <a:lstStyle/>
          <a:p>
            <a:r>
              <a:rPr lang="zh-CN" altLang="en-US" b="1">
                <a:solidFill>
                  <a:schemeClr val="bg1"/>
                </a:solidFill>
                <a:latin typeface="微软雅黑" panose="020B0503020204020204" pitchFamily="34" charset="-122"/>
                <a:ea typeface="微软雅黑" panose="020B0503020204020204" pitchFamily="34" charset="-122"/>
              </a:rPr>
              <a:t>互助广场</a:t>
            </a:r>
          </a:p>
        </p:txBody>
      </p:sp>
      <p:sp>
        <p:nvSpPr>
          <p:cNvPr id="8" name="五边形 7"/>
          <p:cNvSpPr/>
          <p:nvPr/>
        </p:nvSpPr>
        <p:spPr>
          <a:xfrm>
            <a:off x="7372423" y="934696"/>
            <a:ext cx="1724660" cy="33401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a:solidFill>
                  <a:schemeClr val="bg1"/>
                </a:solidFill>
                <a:latin typeface="微软雅黑" panose="020B0503020204020204" pitchFamily="34" charset="-122"/>
                <a:ea typeface="微软雅黑" panose="020B0503020204020204" pitchFamily="34" charset="-122"/>
                <a:sym typeface="+mn-ea"/>
              </a:rPr>
              <a:t>我的互助</a:t>
            </a:r>
            <a:endParaRPr lang="zh-CN" altLang="en-US"/>
          </a:p>
        </p:txBody>
      </p:sp>
      <p:cxnSp>
        <p:nvCxnSpPr>
          <p:cNvPr id="10" name="直接箭头连接符 9"/>
          <p:cNvCxnSpPr/>
          <p:nvPr/>
        </p:nvCxnSpPr>
        <p:spPr>
          <a:xfrm flipH="1">
            <a:off x="8509421" y="1541864"/>
            <a:ext cx="1044798" cy="277292"/>
          </a:xfrm>
          <a:prstGeom prst="straightConnector1">
            <a:avLst/>
          </a:prstGeom>
          <a:ln>
            <a:solidFill>
              <a:schemeClr val="accent1"/>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p:nvPr/>
        </p:nvCxnSpPr>
        <p:spPr>
          <a:xfrm flipH="1">
            <a:off x="9239323" y="1563347"/>
            <a:ext cx="314896" cy="2777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426197" y="934695"/>
            <a:ext cx="2743200" cy="1600438"/>
          </a:xfrm>
          <a:prstGeom prst="rect">
            <a:avLst/>
          </a:prstGeom>
          <a:noFill/>
        </p:spPr>
        <p:txBody>
          <a:bodyPr wrap="square" rtlCol="0" anchor="t">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400" kern="0" dirty="0">
                <a:solidFill>
                  <a:schemeClr val="tx2"/>
                </a:solidFill>
                <a:latin typeface="微软雅黑" panose="020B0503020204020204" pitchFamily="34" charset="-122"/>
                <a:ea typeface="微软雅黑" panose="020B0503020204020204" pitchFamily="34" charset="-122"/>
                <a:cs typeface="+mn-ea"/>
                <a:sym typeface="+mn-lt"/>
              </a:rPr>
              <a:t>查看“我”</a:t>
            </a:r>
            <a:r>
              <a:rPr lang="zh-CN" altLang="en-US" sz="1400" b="1"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rPr>
              <a:t>发起</a:t>
            </a:r>
            <a:r>
              <a:rPr lang="zh-CN" altLang="en-US" sz="1400"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rPr>
              <a:t>或</a:t>
            </a:r>
            <a:r>
              <a:rPr lang="zh-CN" altLang="en-US" sz="1400" b="1"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rPr>
              <a:t>参与</a:t>
            </a:r>
            <a:r>
              <a:rPr lang="zh-CN" altLang="en-US" sz="1400"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rPr>
              <a:t>的互助</a:t>
            </a:r>
            <a:endParaRPr lang="en-US" altLang="zh-CN" sz="1400"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400" kern="0" dirty="0">
                <a:solidFill>
                  <a:schemeClr val="tx2"/>
                </a:solidFill>
                <a:latin typeface="微软雅黑" panose="020B0503020204020204" pitchFamily="34" charset="-122"/>
                <a:ea typeface="微软雅黑" panose="020B0503020204020204" pitchFamily="34" charset="-122"/>
                <a:cs typeface="+mn-ea"/>
                <a:sym typeface="+mn-lt"/>
              </a:rPr>
              <a:t>接收</a:t>
            </a:r>
            <a:r>
              <a:rPr lang="zh-CN" altLang="en-US" sz="1400"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rPr>
              <a:t>别人的帮助请求</a:t>
            </a:r>
            <a:endParaRPr lang="en-US" altLang="zh-CN" sz="1400" kern="0" dirty="0">
              <a:solidFill>
                <a:schemeClr val="tx2"/>
              </a:solidFill>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400"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rPr>
              <a:t>自己发出的帮助意愿被接受</a:t>
            </a:r>
            <a:endParaRPr lang="en-US" altLang="zh-CN" sz="1400"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140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400"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rPr>
              <a:t>订单状态由“等待中”</a:t>
            </a:r>
            <a:endParaRPr lang="en-US" altLang="zh-CN" sz="1400"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400" kern="0" noProof="0" dirty="0">
                <a:ln>
                  <a:noFill/>
                </a:ln>
                <a:solidFill>
                  <a:schemeClr val="tx2"/>
                </a:solidFill>
                <a:effectLst/>
                <a:uLnTx/>
                <a:uFillTx/>
                <a:latin typeface="微软雅黑" panose="020B0503020204020204" pitchFamily="34" charset="-122"/>
                <a:ea typeface="微软雅黑" panose="020B0503020204020204" pitchFamily="34" charset="-122"/>
                <a:cs typeface="+mn-ea"/>
                <a:sym typeface="+mn-lt"/>
              </a:rPr>
              <a:t>变为“进行时”</a:t>
            </a:r>
          </a:p>
        </p:txBody>
      </p:sp>
      <p:pic>
        <p:nvPicPr>
          <p:cNvPr id="15" name="图片 14" descr="互助2-2"/>
          <p:cNvPicPr>
            <a:picLocks noChangeAspect="1"/>
          </p:cNvPicPr>
          <p:nvPr/>
        </p:nvPicPr>
        <p:blipFill>
          <a:blip r:embed="rId8"/>
          <a:stretch>
            <a:fillRect/>
          </a:stretch>
        </p:blipFill>
        <p:spPr>
          <a:xfrm>
            <a:off x="7206017" y="2961616"/>
            <a:ext cx="2078328" cy="3575050"/>
          </a:xfrm>
          <a:prstGeom prst="rect">
            <a:avLst/>
          </a:prstGeom>
        </p:spPr>
      </p:pic>
      <p:sp>
        <p:nvSpPr>
          <p:cNvPr id="16" name="42 Rectángulo"/>
          <p:cNvSpPr/>
          <p:nvPr/>
        </p:nvSpPr>
        <p:spPr>
          <a:xfrm>
            <a:off x="10037461" y="2823453"/>
            <a:ext cx="1499616" cy="3319271"/>
          </a:xfrm>
          <a:prstGeom prst="rect">
            <a:avLst/>
          </a:prstGeom>
          <a:solidFill>
            <a:schemeClr val="accent2"/>
          </a:solidFill>
          <a:ln>
            <a:noFill/>
          </a:ln>
          <a:effectLst/>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具体操作：</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点击求助帖</a:t>
            </a:r>
            <a:endParaRPr kumimoji="0" lang="en-US" altLang="zh-CN"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查看具体内容</a:t>
            </a:r>
            <a:endParaRPr kumimoji="0" lang="en-US" altLang="zh-CN"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通过消息系统进行议价</a:t>
            </a:r>
            <a:endParaRPr kumimoji="0" lang="en-US" altLang="zh-CN"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18" name="曲线连接符 17"/>
          <p:cNvCxnSpPr>
            <a:cxnSpLocks/>
            <a:stCxn id="19" idx="6"/>
            <a:endCxn id="16" idx="1"/>
          </p:cNvCxnSpPr>
          <p:nvPr/>
        </p:nvCxnSpPr>
        <p:spPr>
          <a:xfrm flipV="1">
            <a:off x="9239323" y="4483089"/>
            <a:ext cx="798138" cy="774370"/>
          </a:xfrm>
          <a:prstGeom prst="curvedConnector3">
            <a:avLst>
              <a:gd name="adj1" fmla="val 50000"/>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19" name="椭圆 18"/>
          <p:cNvSpPr/>
          <p:nvPr/>
        </p:nvSpPr>
        <p:spPr>
          <a:xfrm>
            <a:off x="7267013" y="4998696"/>
            <a:ext cx="1972310" cy="517525"/>
          </a:xfrm>
          <a:prstGeom prst="ellipse">
            <a:avLst/>
          </a:prstGeom>
          <a:noFill/>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4294967295"/>
          </p:nvPr>
        </p:nvSpPr>
        <p:spPr>
          <a:xfrm>
            <a:off x="9448800" y="6383338"/>
            <a:ext cx="2743200" cy="365125"/>
          </a:xfrm>
        </p:spPr>
        <p:txBody>
          <a:bodyPr/>
          <a:lstStyle/>
          <a:p>
            <a:fld id="{4C08AC1F-CD8D-497D-9859-AB6A0353CDB5}" type="slidenum">
              <a:rPr lang="zh-CN" altLang="en-US" smtClean="0"/>
              <a:t>9</a:t>
            </a:fld>
            <a:endParaRPr lang="zh-CN" altLang="en-US"/>
          </a:p>
        </p:txBody>
      </p:sp>
      <p:sp>
        <p:nvSpPr>
          <p:cNvPr id="2" name="TextBox 8"/>
          <p:cNvSpPr txBox="1"/>
          <p:nvPr/>
        </p:nvSpPr>
        <p:spPr>
          <a:xfrm>
            <a:off x="992691" y="299563"/>
            <a:ext cx="5064629" cy="307777"/>
          </a:xfrm>
          <a:prstGeom prst="rect">
            <a:avLst/>
          </a:prstGeom>
          <a:noFill/>
        </p:spPr>
        <p:txBody>
          <a:bodyPr wrap="square" lIns="0" tIns="0" rIns="0" bIns="0" rtlCol="0" anchor="ctr">
            <a:spAutoFit/>
          </a:bodyPr>
          <a:lstStyle/>
          <a:p>
            <a:pPr algn="ct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产品介绍</a:t>
            </a:r>
            <a:r>
              <a:rPr lang="en-US" altLang="zh-CN" sz="2000" spc="600" dirty="0">
                <a:solidFill>
                  <a:schemeClr val="bg1"/>
                </a:solidFill>
                <a:latin typeface="微软雅黑" panose="020B0503020204020204" pitchFamily="34" charset="-122"/>
                <a:ea typeface="微软雅黑" panose="020B0503020204020204" pitchFamily="34" charset="-122"/>
                <a:cs typeface="+mn-ea"/>
                <a:sym typeface="+mn-lt"/>
              </a:rPr>
              <a:t>&gt;&gt;</a:t>
            </a:r>
            <a:r>
              <a:rPr lang="zh-CN" altLang="en-US" sz="2000" spc="600" dirty="0">
                <a:solidFill>
                  <a:schemeClr val="bg1"/>
                </a:solidFill>
                <a:latin typeface="微软雅黑" panose="020B0503020204020204" pitchFamily="34" charset="-122"/>
                <a:ea typeface="微软雅黑" panose="020B0503020204020204" pitchFamily="34" charset="-122"/>
                <a:cs typeface="+mn-ea"/>
                <a:sym typeface="+mn-lt"/>
              </a:rPr>
              <a:t>互帮互助板块</a:t>
            </a:r>
          </a:p>
        </p:txBody>
      </p:sp>
      <p:sp>
        <p:nvSpPr>
          <p:cNvPr id="11" name="Oval 10"/>
          <p:cNvSpPr/>
          <p:nvPr/>
        </p:nvSpPr>
        <p:spPr>
          <a:xfrm>
            <a:off x="4092188" y="3225322"/>
            <a:ext cx="3280235" cy="1386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迭代二功能：短视频发帖，操作简便，中老年朋友也极易上手</a:t>
            </a:r>
          </a:p>
        </p:txBody>
      </p:sp>
      <p:cxnSp>
        <p:nvCxnSpPr>
          <p:cNvPr id="35" name="肘形连接符 52">
            <a:extLst>
              <a:ext uri="{FF2B5EF4-FFF2-40B4-BE49-F238E27FC236}">
                <a16:creationId xmlns:a16="http://schemas.microsoft.com/office/drawing/2014/main" id="{F8B4C39F-0C86-4357-AD24-AEA6B6532720}"/>
              </a:ext>
            </a:extLst>
          </p:cNvPr>
          <p:cNvCxnSpPr>
            <a:cxnSpLocks/>
            <a:stCxn id="58" idx="1"/>
          </p:cNvCxnSpPr>
          <p:nvPr/>
        </p:nvCxnSpPr>
        <p:spPr>
          <a:xfrm rot="10800000" flipV="1">
            <a:off x="4303130" y="5598830"/>
            <a:ext cx="450778" cy="101379"/>
          </a:xfrm>
          <a:prstGeom prst="bentConnector3">
            <a:avLst>
              <a:gd name="adj1" fmla="val 50000"/>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194551_2"/>
  <p:tag name="KSO_WM_TEMPLATE_SUBCATEGORY" val="0"/>
  <p:tag name="KSO_WM_TEMPLATE_MASTER_TYPE" val="1"/>
  <p:tag name="KSO_WM_TEMPLATE_COLOR_TYPE" val="1"/>
  <p:tag name="KSO_WM_SLIDE_TYPE" val="text"/>
  <p:tag name="KSO_WM_SLIDE_SUBTYPE" val="diag"/>
  <p:tag name="KSO_WM_SLIDE_ITEM_CNT" val="3"/>
  <p:tag name="KSO_WM_SLIDE_INDEX" val="2"/>
  <p:tag name="KSO_WM_SLIDE_SIZE" val="854*335.74"/>
  <p:tag name="KSO_WM_SLIDE_POSITION" val="52.9999*148.01"/>
  <p:tag name="KSO_WM_DIAGRAM_GROUP_CODE" val="l1-1"/>
  <p:tag name="KSO_WM_SLIDE_DIAGTYPE" val="l"/>
  <p:tag name="KSO_WM_TAG_VERSION" val="1.0"/>
  <p:tag name="KSO_WM_BEAUTIFY_FLAG" val="#wm#"/>
  <p:tag name="KSO_WM_TEMPLATE_CATEGORY" val="diagram"/>
  <p:tag name="KSO_WM_TEMPLATE_INDEX" val="20194551"/>
  <p:tag name="KSO_WM_SLIDE_LAYOUT" val="a_l"/>
  <p:tag name="KSO_WM_SLIDE_LAYOUT_CNT" val="1_1"/>
</p:tagLst>
</file>

<file path=ppt/tags/tag1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12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4551_2*l_h_f*1_2_1"/>
  <p:tag name="KSO_WM_TEMPLATE_CATEGORY" val="diagram"/>
  <p:tag name="KSO_WM_TEMPLATE_INDEX" val="20194551"/>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4551_2*l_h_a*1_2_1"/>
  <p:tag name="KSO_WM_TEMPLATE_CATEGORY" val="diagram"/>
  <p:tag name="KSO_WM_TEMPLATE_INDEX" val="20194551"/>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12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4551_2*l_h_f*1_3_1"/>
  <p:tag name="KSO_WM_TEMPLATE_CATEGORY" val="diagram"/>
  <p:tag name="KSO_WM_TEMPLATE_INDEX" val="20194551"/>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4551_2*l_h_a*1_3_1"/>
  <p:tag name="KSO_WM_TEMPLATE_CATEGORY" val="diagram"/>
  <p:tag name="KSO_WM_TEMPLATE_INDEX" val="20194551"/>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z"/>
  <p:tag name="KSO_WM_UNIT_INDEX" val="1_2_1"/>
  <p:tag name="KSO_WM_UNIT_ID" val="diagram20194551_2*l_h_z*1_2_1"/>
  <p:tag name="KSO_WM_TEMPLATE_CATEGORY" val="diagram"/>
  <p:tag name="KSO_WM_TEMPLATE_INDEX" val="20194551"/>
  <p:tag name="KSO_WM_UNIT_LAYERLEVEL" val="1_1_1"/>
  <p:tag name="KSO_WM_TAG_VERSION" val="1.0"/>
  <p:tag name="KSO_WM_BEAUTIFY_FLAG" val="#wm#"/>
  <p:tag name="KSO_WM_UNIT_USESOURCEFORMAT_APPLY" val="1"/>
  <p:tag name="KSO_WM_UNIT_LINE_FORE_SCHEMECOLOR_INDEX_BRIGHTNESS" val="-0.25"/>
  <p:tag name="KSO_WM_UNIT_LINE_FORE_SCHEMECOLOR_INDEX" val="14"/>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z"/>
  <p:tag name="KSO_WM_UNIT_INDEX" val="1_3_1"/>
  <p:tag name="KSO_WM_UNIT_ID" val="diagram20194551_2*l_h_z*1_3_1"/>
  <p:tag name="KSO_WM_TEMPLATE_CATEGORY" val="diagram"/>
  <p:tag name="KSO_WM_TEMPLATE_INDEX" val="20194551"/>
  <p:tag name="KSO_WM_UNIT_LAYERLEVEL" val="1_1_1"/>
  <p:tag name="KSO_WM_TAG_VERSION" val="1.0"/>
  <p:tag name="KSO_WM_BEAUTIFY_FLAG" val="#wm#"/>
  <p:tag name="KSO_WM_UNIT_USESOURCEFORMAT_APPLY" val="1"/>
  <p:tag name="KSO_WM_UNIT_LINE_FORE_SCHEMECOLOR_INDEX_BRIGHTNESS" val="-0.25"/>
  <p:tag name="KSO_WM_UNIT_LINE_FORE_SCHEMECOLOR_INDEX" val="14"/>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PA" val="v5.2.7"/>
  <p:tag name="PAMAINTYPE" val="4"/>
  <p:tag name="PATYPE" val="159"/>
  <p:tag name="PASUBTYPE" val="162"/>
  <p:tag name="RESOURCELIBID_SHAPE" val="530386"/>
  <p:tag name="RESOURCELIB_SHAPETYPE" val="4"/>
  <p:tag name="KSO_WM_UNIT_VALUE" val="94*71"/>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94551_2*l_h_x*1_1_1"/>
  <p:tag name="KSO_WM_TEMPLATE_CATEGORY" val="diagram"/>
  <p:tag name="KSO_WM_TEMPLATE_INDEX" val="20194551"/>
  <p:tag name="KSO_WM_UNIT_LAYERLEVEL" val="1_1_1"/>
  <p:tag name="KSO_WM_TAG_VERSION" val="1.0"/>
  <p:tag name="KSO_WM_BEAUTIFY_FLAG" val="#wm#"/>
  <p:tag name="KSO_WM_UNIT_ICON_FILEID" val="3140146"/>
  <p:tag name="KSO_WM_UNIT_ICON_STYLE" val="2"/>
  <p:tag name="KSO_WM_UNIT_USESOURCEFORMAT_APPLY" val="1"/>
  <p:tag name="KSO_WM_UNIT_FILL_FORE_SCHEMECOLOR_INDEX" val="5"/>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VALUE" val="94*71"/>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194551_2*l_h_x*1_2_1"/>
  <p:tag name="KSO_WM_TEMPLATE_CATEGORY" val="diagram"/>
  <p:tag name="KSO_WM_TEMPLATE_INDEX" val="20194551"/>
  <p:tag name="KSO_WM_UNIT_LAYERLEVEL" val="1_1_1"/>
  <p:tag name="KSO_WM_TAG_VERSION" val="1.0"/>
  <p:tag name="KSO_WM_BEAUTIFY_FLAG" val="#wm#"/>
  <p:tag name="KSO_WM_UNIT_ICON_FILEID" val="3100084"/>
  <p:tag name="KSO_WM_UNIT_ICON_STYLE" val="1"/>
  <p:tag name="KSO_WM_UNIT_USESOURCEFORMAT_APPLY" val="1"/>
  <p:tag name="KSO_WM_UNIT_FILL_FORE_SCHEMECOLOR_INDEX_BRIGHTNESS" val="0"/>
  <p:tag name="KSO_WM_UNIT_FILL_FORE_SCHEMECOLOR_INDEX" val="14"/>
  <p:tag name="KSO_WM_UNIT_FILL_TYPE" val="1"/>
</p:tagLst>
</file>

<file path=ppt/tags/tag18.xml><?xml version="1.0" encoding="utf-8"?>
<p:tagLst xmlns:a="http://schemas.openxmlformats.org/drawingml/2006/main" xmlns:r="http://schemas.openxmlformats.org/officeDocument/2006/relationships" xmlns:p="http://schemas.openxmlformats.org/presentationml/2006/main">
  <p:tag name="PA" val="v5.2.7"/>
  <p:tag name="PAMAINTYPE" val="4"/>
  <p:tag name="PATYPE" val="171"/>
  <p:tag name="PASUBTYPE" val="292"/>
  <p:tag name="RESOURCELIBID_SHAPE" val="39882"/>
  <p:tag name="RESOURCELIB_SHAPETYPE" val="4"/>
  <p:tag name="KSO_WM_UNIT_VALUE" val="94*71"/>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94551_2*l_h_x*1_3_1"/>
  <p:tag name="KSO_WM_TEMPLATE_CATEGORY" val="diagram"/>
  <p:tag name="KSO_WM_TEMPLATE_INDEX" val="20194551"/>
  <p:tag name="KSO_WM_UNIT_LAYERLEVEL" val="1_1_1"/>
  <p:tag name="KSO_WM_TAG_VERSION" val="1.0"/>
  <p:tag name="KSO_WM_BEAUTIFY_FLAG" val="#wm#"/>
  <p:tag name="KSO_WM_UNIT_ICON_FILEID" val="3139530"/>
  <p:tag name="KSO_WM_UNIT_ICON_STYLE" val="2"/>
  <p:tag name="KSO_WM_UNIT_USESOURCEFORMAT_APPLY" val="1"/>
  <p:tag name="KSO_WM_UNIT_FILL_FORE_SCHEMECOLOR_INDEX" val="5"/>
  <p:tag name="KSO_WM_UNIT_FILL_TYPE" val="1"/>
</p:tagLst>
</file>

<file path=ppt/tags/tag19.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4551_2*l_h_i*1_3_1"/>
  <p:tag name="KSO_WM_TEMPLATE_CATEGORY" val="diagram"/>
  <p:tag name="KSO_WM_TEMPLATE_INDEX" val="20194551"/>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2"/>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4551_2*l_h_i*1_2_1"/>
  <p:tag name="KSO_WM_TEMPLATE_CATEGORY" val="diagram"/>
  <p:tag name="KSO_WM_TEMPLATE_INDEX" val="20194551"/>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2"/>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4551_2*l_h_i*1_1_1"/>
  <p:tag name="KSO_WM_TEMPLATE_CATEGORY" val="diagram"/>
  <p:tag name="KSO_WM_TEMPLATE_INDEX" val="20194551"/>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2"/>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4551_2*l_h_i*1_1_2"/>
  <p:tag name="KSO_WM_TEMPLATE_CATEGORY" val="diagram"/>
  <p:tag name="KSO_WM_TEMPLATE_INDEX" val="2019455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PA" val="v5.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54.xml><?xml version="1.0" encoding="utf-8"?>
<p:tagLst xmlns:a="http://schemas.openxmlformats.org/drawingml/2006/main" xmlns:r="http://schemas.openxmlformats.org/officeDocument/2006/relationships" xmlns:p="http://schemas.openxmlformats.org/presentationml/2006/main">
  <p:tag name="KSO_WM_UNIT_TABLE_BEAUTIFY" val="smartTable{de6493f3-834a-403c-8e7a-30aed8c4c6a2}"/>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705,&quot;width&quot;:4161}"/>
</p:tagLst>
</file>

<file path=ppt/tags/tag57.xml><?xml version="1.0" encoding="utf-8"?>
<p:tagLst xmlns:a="http://schemas.openxmlformats.org/drawingml/2006/main" xmlns:r="http://schemas.openxmlformats.org/officeDocument/2006/relationships" xmlns:p="http://schemas.openxmlformats.org/presentationml/2006/main">
  <p:tag name="REFSHAPE" val="896115172"/>
  <p:tag name="KSO_WM_UNIT_PLACING_PICTURE_USER_VIEWPORT" val="{&quot;height&quot;:14720,&quot;width&quot;:8280}"/>
</p:tagLst>
</file>

<file path=ppt/tags/tag58.xml><?xml version="1.0" encoding="utf-8"?>
<p:tagLst xmlns:a="http://schemas.openxmlformats.org/drawingml/2006/main" xmlns:r="http://schemas.openxmlformats.org/officeDocument/2006/relationships" xmlns:p="http://schemas.openxmlformats.org/presentationml/2006/main">
  <p:tag name="KSO_WM_UNIT_TABLE_BEAUTIFY" val="smartTable{3942f77a-c9f9-4e4a-825e-fe16f2423be1}"/>
</p:tagLst>
</file>

<file path=ppt/tags/tag5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00,&quot;width&quot;:480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4551_2*l_h_i*1_2_2"/>
  <p:tag name="KSO_WM_TEMPLATE_CATEGORY" val="diagram"/>
  <p:tag name="KSO_WM_TEMPLATE_INDEX" val="2019455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4551_2*l_h_i*1_3_2"/>
  <p:tag name="KSO_WM_TEMPLATE_CATEGORY" val="diagram"/>
  <p:tag name="KSO_WM_TEMPLATE_INDEX" val="2019455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1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4551_2*l_h_f*1_1_1"/>
  <p:tag name="KSO_WM_TEMPLATE_CATEGORY" val="diagram"/>
  <p:tag name="KSO_WM_TEMPLATE_INDEX" val="20194551"/>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4551_2*l_h_a*1_1_1"/>
  <p:tag name="KSO_WM_TEMPLATE_CATEGORY" val="diagram"/>
  <p:tag name="KSO_WM_TEMPLATE_INDEX" val="20194551"/>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第一PPT，www.1ppt.com">
  <a:themeElements>
    <a:clrScheme name="自定义 1648">
      <a:dk1>
        <a:sysClr val="windowText" lastClr="000000"/>
      </a:dk1>
      <a:lt1>
        <a:sysClr val="window" lastClr="FFFFFF"/>
      </a:lt1>
      <a:dk2>
        <a:srgbClr val="44546A"/>
      </a:dk2>
      <a:lt2>
        <a:srgbClr val="E7E6E6"/>
      </a:lt2>
      <a:accent1>
        <a:srgbClr val="D37979"/>
      </a:accent1>
      <a:accent2>
        <a:srgbClr val="44546A"/>
      </a:accent2>
      <a:accent3>
        <a:srgbClr val="D37979"/>
      </a:accent3>
      <a:accent4>
        <a:srgbClr val="44546A"/>
      </a:accent4>
      <a:accent5>
        <a:srgbClr val="D37979"/>
      </a:accent5>
      <a:accent6>
        <a:srgbClr val="44645E"/>
      </a:accent6>
      <a:hlink>
        <a:srgbClr val="0563C1"/>
      </a:hlink>
      <a:folHlink>
        <a:srgbClr val="954F72"/>
      </a:folHlink>
    </a:clrScheme>
    <a:fontScheme name="m42sp2mc">
      <a:majorFont>
        <a:latin typeface="庞门正道标题体"/>
        <a:ea typeface="庞门正道标题体"/>
        <a:cs typeface=""/>
      </a:majorFont>
      <a:minorFont>
        <a:latin typeface="庞门正道标题体"/>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自定义 1648">
      <a:dk1>
        <a:sysClr val="windowText" lastClr="000000"/>
      </a:dk1>
      <a:lt1>
        <a:sysClr val="window" lastClr="FFFFFF"/>
      </a:lt1>
      <a:dk2>
        <a:srgbClr val="44546A"/>
      </a:dk2>
      <a:lt2>
        <a:srgbClr val="E7E6E6"/>
      </a:lt2>
      <a:accent1>
        <a:srgbClr val="D37979"/>
      </a:accent1>
      <a:accent2>
        <a:srgbClr val="44546A"/>
      </a:accent2>
      <a:accent3>
        <a:srgbClr val="D37979"/>
      </a:accent3>
      <a:accent4>
        <a:srgbClr val="44546A"/>
      </a:accent4>
      <a:accent5>
        <a:srgbClr val="D37979"/>
      </a:accent5>
      <a:accent6>
        <a:srgbClr val="44645E"/>
      </a:accent6>
      <a:hlink>
        <a:srgbClr val="0563C1"/>
      </a:hlink>
      <a:folHlink>
        <a:srgbClr val="954F72"/>
      </a:folHlink>
    </a:clrScheme>
    <a:fontScheme name="m42sp2mc">
      <a:majorFont>
        <a:latin typeface="庞门正道标题体"/>
        <a:ea typeface="庞门正道标题体"/>
        <a:cs typeface=""/>
      </a:majorFont>
      <a:minorFont>
        <a:latin typeface="庞门正道标题体"/>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3385</Words>
  <Application>Microsoft Office PowerPoint</Application>
  <PresentationFormat>Widescreen</PresentationFormat>
  <Paragraphs>527</Paragraphs>
  <Slides>20</Slides>
  <Notes>18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Helvetica Light</vt:lpstr>
      <vt:lpstr>Kontrapunkt Bob Bold</vt:lpstr>
      <vt:lpstr>等线</vt:lpstr>
      <vt:lpstr>仿宋</vt:lpstr>
      <vt:lpstr>黑体</vt:lpstr>
      <vt:lpstr>华文仿宋</vt:lpstr>
      <vt:lpstr>庞门正道标题体</vt:lpstr>
      <vt:lpstr>微软雅黑</vt:lpstr>
      <vt:lpstr>Arial</vt:lpstr>
      <vt:lpstr>Calibri</vt:lpstr>
      <vt:lpstr>Wingdings</vt:lpstr>
      <vt:lpstr>第一PPT，www.1ppt.com</vt:lpstr>
      <vt:lpstr>1_第一PPT，www.1ppt.com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zxy</dc:creator>
  <cp:lastModifiedBy>feng bojuan</cp:lastModifiedBy>
  <cp:revision>45</cp:revision>
  <dcterms:created xsi:type="dcterms:W3CDTF">2020-07-26T14:33:00Z</dcterms:created>
  <dcterms:modified xsi:type="dcterms:W3CDTF">2020-12-08T07:43:34Z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